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1998" r:id="rId2"/>
    <p:sldId id="1999" r:id="rId3"/>
    <p:sldId id="2257" r:id="rId4"/>
    <p:sldId id="2003" r:id="rId5"/>
    <p:sldId id="2194" r:id="rId6"/>
    <p:sldId id="2004" r:id="rId7"/>
    <p:sldId id="2005" r:id="rId8"/>
    <p:sldId id="2006" r:id="rId9"/>
    <p:sldId id="2007" r:id="rId10"/>
    <p:sldId id="2008" r:id="rId11"/>
    <p:sldId id="2009" r:id="rId12"/>
    <p:sldId id="2011" r:id="rId13"/>
    <p:sldId id="2296" r:id="rId14"/>
    <p:sldId id="2012" r:id="rId15"/>
    <p:sldId id="2013" r:id="rId16"/>
    <p:sldId id="2152" r:id="rId17"/>
    <p:sldId id="2017" r:id="rId18"/>
    <p:sldId id="2019" r:id="rId19"/>
    <p:sldId id="2020" r:id="rId20"/>
    <p:sldId id="2021" r:id="rId21"/>
    <p:sldId id="2196" r:id="rId22"/>
    <p:sldId id="2177" r:id="rId23"/>
    <p:sldId id="2026" r:id="rId24"/>
    <p:sldId id="2027" r:id="rId25"/>
    <p:sldId id="2028" r:id="rId26"/>
    <p:sldId id="2029" r:id="rId27"/>
    <p:sldId id="2295" r:id="rId28"/>
    <p:sldId id="2178" r:id="rId29"/>
    <p:sldId id="2180" r:id="rId30"/>
    <p:sldId id="2030" r:id="rId31"/>
    <p:sldId id="2031" r:id="rId32"/>
    <p:sldId id="2033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以灰 以灰" initials="以灰" lastIdx="41" clrIdx="0">
    <p:extLst>
      <p:ext uri="{19B8F6BF-5375-455C-9EA6-DF929625EA0E}">
        <p15:presenceInfo xmlns:p15="http://schemas.microsoft.com/office/powerpoint/2012/main" userId="2f79a4480c4777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71" autoAdjust="0"/>
    <p:restoredTop sz="94660"/>
  </p:normalViewPr>
  <p:slideViewPr>
    <p:cSldViewPr snapToGrid="0">
      <p:cViewPr>
        <p:scale>
          <a:sx n="91" d="100"/>
          <a:sy n="91" d="100"/>
        </p:scale>
        <p:origin x="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0T17:01:17.764" idx="1">
    <p:pos x="3807" y="1304"/>
    <p:text>有些作者不是著作权人？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5:05:46.209" idx="21">
    <p:pos x="5298" y="608"/>
    <p:text>协商是阻却违法的程序；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5:06:14.884" idx="22">
    <p:pos x="5298" y="744"/>
    <p:text>可分割作品和不可分割作品：相互之间的关联性强弱与否，作品分割之后对其他部分的影响</p:text>
    <p:extLst>
      <p:ext uri="{C676402C-5697-4E1C-873F-D02D1690AC5C}">
        <p15:threadingInfo xmlns:p15="http://schemas.microsoft.com/office/powerpoint/2012/main" timeZoneBias="-480">
          <p15:parentCm authorId="1" idx="21"/>
        </p15:threadingInfo>
      </p:ext>
    </p:extLst>
  </p:cm>
  <p:cm authorId="1" dt="2022-04-16T15:08:10.932" idx="23">
    <p:pos x="5298" y="880"/>
    <p:text>一般音乐作品都是可分割的</p:text>
    <p:extLst>
      <p:ext uri="{C676402C-5697-4E1C-873F-D02D1690AC5C}">
        <p15:threadingInfo xmlns:p15="http://schemas.microsoft.com/office/powerpoint/2012/main" timeZoneBias="-480">
          <p15:parentCm authorId="1" idx="21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5:08:52.950" idx="24">
    <p:pos x="5200" y="2550"/>
    <p:text>集合作品要取得双重许可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5:19:41.431" idx="25">
    <p:pos x="5220" y="1911"/>
    <p:text>1.主要利用的是内容；2.单位提供，单位承担责任；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5:21:46.168" idx="26">
    <p:pos x="5220" y="2749"/>
    <p:text>便利传播机构传播作品；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5:22:39.771" idx="27">
    <p:pos x="5220" y="2885"/>
    <p:text>没有限定类型</p:text>
    <p:extLst>
      <p:ext uri="{C676402C-5697-4E1C-873F-D02D1690AC5C}">
        <p15:threadingInfo xmlns:p15="http://schemas.microsoft.com/office/powerpoint/2012/main" timeZoneBias="-480">
          <p15:parentCm authorId="1" idx="26"/>
        </p15:threadingInfo>
      </p:ext>
    </p:extLst>
  </p:cm>
  <p:cm authorId="1" dt="2022-04-16T15:37:25.138" idx="35">
    <p:pos x="4482" y="3809"/>
    <p:text>一般职务作品的转化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5:24:22.944" idx="28">
    <p:pos x="2054" y="2554"/>
    <p:text>比如单位用该作品拍电影，那么两年内该作品不能用于拍电影，写书可以；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5:25:03.247" idx="29">
    <p:pos x="2054" y="2690"/>
    <p:text>限定了职务作品的使用方式；</p:text>
    <p:extLst>
      <p:ext uri="{C676402C-5697-4E1C-873F-D02D1690AC5C}">
        <p15:threadingInfo xmlns:p15="http://schemas.microsoft.com/office/powerpoint/2012/main" timeZoneBias="-480">
          <p15:parentCm authorId="1" idx="28"/>
        </p15:threadingInfo>
      </p:ext>
    </p:extLst>
  </p:cm>
  <p:cm authorId="1" dt="2022-04-16T15:26:52.763" idx="30">
    <p:pos x="5339" y="2308"/>
    <p:text>作者利益保障比较弱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5:27:09.550" idx="31">
    <p:pos x="4918" y="850"/>
    <p:text>天平偏向单位——资本和创造性的不均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5:30:37.311" idx="32">
    <p:pos x="5650" y="1165"/>
    <p:text>能否用公共利益解决案件？不行，要严格解释业务范围；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5:34:07.701" idx="33">
    <p:pos x="4438" y="702"/>
    <p:text>首先 他是美术作品，不属于第一类特殊职务作品；也不属于第二类传媒类；属于第三类，额外奖励作品；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5:35:33.365" idx="34">
    <p:pos x="4438" y="838"/>
    <p:text>要考虑特殊时代背景；</p:text>
    <p:extLst>
      <p:ext uri="{C676402C-5697-4E1C-873F-D02D1690AC5C}">
        <p15:threadingInfo xmlns:p15="http://schemas.microsoft.com/office/powerpoint/2012/main" timeZoneBias="-480">
          <p15:parentCm authorId="1" idx="33"/>
        </p15:threadingInfo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5:40:00.427" idx="36">
    <p:pos x="2304" y="1363"/>
    <p:text>视听作品是一类独立的作品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5:50:08.893" idx="38">
    <p:pos x="4154" y="2653"/>
    <p:text>谁创作谁收益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6:08:05.770" idx="39">
    <p:pos x="5273" y="2941"/>
    <p:text>人身权可不可以约定归属委托人？有争议；委托人不能享有署名权，只有法人非法人组织享有署名权；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6:12:18.706" idx="40">
    <p:pos x="3979" y="2109"/>
    <p:text>展览权依附于原件，通过展览获得收益；原件所有人只享有展览权，其余权利由原作者享有；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6:16:07.544" idx="41">
    <p:pos x="3979" y="2245"/>
    <p:text>控制复制品是为了能够公开展示；</p:text>
    <p:extLst>
      <p:ext uri="{C676402C-5697-4E1C-873F-D02D1690AC5C}">
        <p15:threadingInfo xmlns:p15="http://schemas.microsoft.com/office/powerpoint/2012/main" timeZoneBias="-480">
          <p15:parentCm authorId="1" idx="40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0T17:05:12.121" idx="2">
    <p:pos x="4949" y="2616"/>
    <p:text>与作者有密切的因果关联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4:24:54.105" idx="3">
    <p:pos x="4345" y="1319"/>
    <p:text>独立完成+创作性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4:28:03.609" idx="4">
    <p:pos x="1703" y="725"/>
    <p:text>直接创作：不能延时，要具有紧密的因果关系，否则作品的利益无法直接归属于作者；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4:32:17.524" idx="5">
    <p:pos x="2665" y="725"/>
    <p:text>法院认为该作品上的利益不能归属于纂刻石碑的人——创作意图在创作中的作用？作者有没有贡献——法律坚持的原则是，对该作品有贡献，才会受到保护，有可能是作者，也有可能是邻接权的主体；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4:37:59.176" idx="6">
    <p:pos x="4388" y="2557"/>
    <p:text>我国采取意志说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4:39:05.205" idx="7">
    <p:pos x="4364" y="2905"/>
    <p:text>法人作者认定的严格法律解释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4:42:07.202" idx="8">
    <p:pos x="2279" y="849"/>
    <p:text>从背后逻辑来看 不利于动物保护；人工智能同理，会产生劣币驱逐良币；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4:43:41.882" idx="9">
    <p:pos x="2279" y="985"/>
    <p:text>but 法人组织可以成为作者 非人为什么不可以？——法人成为民事主体有明确的目的性；</p:text>
    <p:extLst>
      <p:ext uri="{C676402C-5697-4E1C-873F-D02D1690AC5C}">
        <p15:threadingInfo xmlns:p15="http://schemas.microsoft.com/office/powerpoint/2012/main" timeZoneBias="-480">
          <p15:parentCm authorId="1" idx="8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4:52:24.688" idx="10">
    <p:pos x="5158" y="679"/>
    <p:text>越往上 原始创作人的利益越小；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4:54:11.655" idx="11">
    <p:pos x="1513" y="810"/>
    <p:text>演绎作品和演绎权的区分？演绎作者是否享有演绎权？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4:55:43.449" idx="12">
    <p:pos x="1513" y="946"/>
    <p:text>原作者控制的是演绎权；演绎作者是基于自己独立的创作而享有演绎权；但后者受控于前者；</p:text>
    <p:extLst>
      <p:ext uri="{C676402C-5697-4E1C-873F-D02D1690AC5C}">
        <p15:threadingInfo xmlns:p15="http://schemas.microsoft.com/office/powerpoint/2012/main" timeZoneBias="-480">
          <p15:parentCm authorId="1" idx="11"/>
        </p15:threadingInfo>
      </p:ext>
    </p:extLst>
  </p:cm>
  <p:cm authorId="1" dt="2022-04-16T14:56:05.189" idx="13">
    <p:pos x="1513" y="1082"/>
    <p:text>谁的独创性贡献归属于谁</p:text>
    <p:extLst>
      <p:ext uri="{C676402C-5697-4E1C-873F-D02D1690AC5C}">
        <p15:threadingInfo xmlns:p15="http://schemas.microsoft.com/office/powerpoint/2012/main" timeZoneBias="-480">
          <p15:parentCm authorId="1" idx="11"/>
        </p15:threadingInfo>
      </p:ext>
    </p:extLst>
  </p:cm>
  <p:cm authorId="1" dt="2022-04-16T14:56:21.452" idx="14">
    <p:pos x="1513" y="1218"/>
    <p:text>谁对谁的独创性贡献享有著作权</p:text>
    <p:extLst>
      <p:ext uri="{C676402C-5697-4E1C-873F-D02D1690AC5C}">
        <p15:threadingInfo xmlns:p15="http://schemas.microsoft.com/office/powerpoint/2012/main" timeZoneBias="-480">
          <p15:parentCm authorId="1" idx="11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6T14:58:02.149" idx="15">
    <p:pos x="4628" y="1283"/>
    <p:text>非法演绎对于自己创作的部分享有著作权？可以享有，通过内容违法的作品享有著作权类推；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5:00:31.511" idx="16">
    <p:pos x="4369" y="1696"/>
    <p:text>没有传播就没有侵权？or复制了就构成侵权？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5:01:28.331" idx="17">
    <p:pos x="4369" y="1832"/>
    <p:text>前者比较合理</p:text>
    <p:extLst>
      <p:ext uri="{C676402C-5697-4E1C-873F-D02D1690AC5C}">
        <p15:threadingInfo xmlns:p15="http://schemas.microsoft.com/office/powerpoint/2012/main" timeZoneBias="-480">
          <p15:parentCm authorId="1" idx="16"/>
        </p15:threadingInfo>
      </p:ext>
    </p:extLst>
  </p:cm>
  <p:cm authorId="1" dt="2022-04-16T15:01:32.267" idx="18">
    <p:pos x="4381" y="2137"/>
    <p:text>演绎行为经过授权后，利用时需经过两个作者的同意，如果要出版的话需要得到原作者复制权和发行权的许可；此时演绎作者和出版社需承担共同侵权的连带责任；</p:text>
    <p:extLst>
      <p:ext uri="{C676402C-5697-4E1C-873F-D02D1690AC5C}">
        <p15:threadingInfo xmlns:p15="http://schemas.microsoft.com/office/powerpoint/2012/main" timeZoneBias="-480"/>
      </p:ext>
    </p:extLst>
  </p:cm>
  <p:cm authorId="1" dt="2022-04-16T15:03:23.525" idx="19">
    <p:pos x="4381" y="2273"/>
    <p:text>原作者不能阻止演绎作者独创性表达的适用，只能阻止自己独创部分的适用；</p:text>
    <p:extLst>
      <p:ext uri="{C676402C-5697-4E1C-873F-D02D1690AC5C}">
        <p15:threadingInfo xmlns:p15="http://schemas.microsoft.com/office/powerpoint/2012/main" timeZoneBias="-480">
          <p15:parentCm authorId="1" idx="18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6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ACB50-717B-4F6B-A96E-9A275120FA81}" type="doc">
      <dgm:prSet loTypeId="urn:microsoft.com/office/officeart/2005/8/layout/arrow2#2" loCatId="process" qsTypeId="urn:microsoft.com/office/officeart/2005/8/quickstyle/simple1#6" qsCatId="simple" csTypeId="urn:microsoft.com/office/officeart/2005/8/colors/accent1_2#6" csCatId="accent1" phldr="1"/>
      <dgm:spPr/>
      <dgm:t>
        <a:bodyPr/>
        <a:lstStyle/>
        <a:p>
          <a:endParaRPr lang="zh-CN" altLang="en-US"/>
        </a:p>
      </dgm:t>
    </dgm:pt>
    <dgm:pt modelId="{6650FC07-597D-4009-AA75-1EFD1355497F}">
      <dgm:prSet phldrT="[文本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/>
            <a:t>出资者享有一切权利</a:t>
          </a:r>
          <a:endParaRPr sz="6500"/>
        </a:p>
      </dgm:t>
    </dgm:pt>
    <dgm:pt modelId="{711EC459-96E3-4A09-91C9-F7873059E2D9}" type="parTrans" cxnId="{12E7828B-C84C-4F09-A25B-1C105FB254B7}">
      <dgm:prSet/>
      <dgm:spPr/>
      <dgm:t>
        <a:bodyPr/>
        <a:lstStyle/>
        <a:p>
          <a:endParaRPr lang="zh-CN" altLang="en-US"/>
        </a:p>
      </dgm:t>
    </dgm:pt>
    <dgm:pt modelId="{55802102-9A10-41A2-9B89-539663F9E7B3}" type="sibTrans" cxnId="{12E7828B-C84C-4F09-A25B-1C105FB254B7}">
      <dgm:prSet/>
      <dgm:spPr/>
      <dgm:t>
        <a:bodyPr/>
        <a:lstStyle/>
        <a:p>
          <a:endParaRPr lang="zh-CN" altLang="en-US"/>
        </a:p>
      </dgm:t>
    </dgm:pt>
    <dgm:pt modelId="{F792EF49-F3CA-4E63-A1AE-5C917522130C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/>
            <a:t>出资者享有除署名权以外的一切权利</a:t>
          </a:r>
          <a:endParaRPr sz="6500"/>
        </a:p>
      </dgm:t>
    </dgm:pt>
    <dgm:pt modelId="{9C8DECA8-7D87-4F7F-94EB-46748D217058}" type="parTrans" cxnId="{9C4B2457-4BBA-4303-AF34-B14EDF0D287F}">
      <dgm:prSet/>
      <dgm:spPr/>
      <dgm:t>
        <a:bodyPr/>
        <a:lstStyle/>
        <a:p>
          <a:endParaRPr lang="zh-CN" altLang="en-US"/>
        </a:p>
      </dgm:t>
    </dgm:pt>
    <dgm:pt modelId="{68254FE7-CDA9-40D1-83D2-194DA4BA3415}" type="sibTrans" cxnId="{9C4B2457-4BBA-4303-AF34-B14EDF0D287F}">
      <dgm:prSet/>
      <dgm:spPr/>
      <dgm:t>
        <a:bodyPr/>
        <a:lstStyle/>
        <a:p>
          <a:endParaRPr lang="zh-CN" altLang="en-US"/>
        </a:p>
      </dgm:t>
    </dgm:pt>
    <dgm:pt modelId="{AFE82582-9777-41BA-BE71-ECC743A10A5E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/>
            <a:t>出资者除优先使用权外不再享有权利</a:t>
          </a:r>
          <a:endParaRPr sz="6500"/>
        </a:p>
      </dgm:t>
    </dgm:pt>
    <dgm:pt modelId="{586744D4-CA23-47DD-A38D-E9D56D18848A}" type="parTrans" cxnId="{BB8C7AF3-3EA3-4BF3-9989-5E8582136214}">
      <dgm:prSet/>
      <dgm:spPr/>
      <dgm:t>
        <a:bodyPr/>
        <a:lstStyle/>
        <a:p>
          <a:endParaRPr lang="zh-CN" altLang="en-US"/>
        </a:p>
      </dgm:t>
    </dgm:pt>
    <dgm:pt modelId="{7647AA37-62F5-47DE-8173-075B5E6F0601}" type="sibTrans" cxnId="{BB8C7AF3-3EA3-4BF3-9989-5E8582136214}">
      <dgm:prSet/>
      <dgm:spPr/>
      <dgm:t>
        <a:bodyPr/>
        <a:lstStyle/>
        <a:p>
          <a:endParaRPr lang="zh-CN" altLang="en-US"/>
        </a:p>
      </dgm:t>
    </dgm:pt>
    <dgm:pt modelId="{36D0437D-1F28-45D1-A56B-1F70DBCCA37E}">
      <dgm:prSet phldrT="[文本]" phldr="0" custT="1"/>
      <dgm:spPr/>
      <dgm:t>
        <a:bodyPr vert="horz" wrap="square"/>
        <a:lstStyle/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/>
            <a:t>创作者享有一切权利</a:t>
          </a:r>
          <a:endParaRPr sz="6500"/>
        </a:p>
      </dgm:t>
    </dgm:pt>
    <dgm:pt modelId="{4F7A05DE-15FE-4188-8D9A-4703155A0B49}" type="parTrans" cxnId="{E1BB9DFE-E521-463D-A6C7-738FC6A0322D}">
      <dgm:prSet/>
      <dgm:spPr/>
      <dgm:t>
        <a:bodyPr/>
        <a:lstStyle/>
        <a:p>
          <a:endParaRPr lang="zh-CN" altLang="en-US"/>
        </a:p>
      </dgm:t>
    </dgm:pt>
    <dgm:pt modelId="{72F627E5-0297-4167-8492-6E3DA7DCB119}" type="sibTrans" cxnId="{E1BB9DFE-E521-463D-A6C7-738FC6A0322D}">
      <dgm:prSet/>
      <dgm:spPr/>
      <dgm:t>
        <a:bodyPr/>
        <a:lstStyle/>
        <a:p>
          <a:endParaRPr lang="zh-CN" altLang="en-US"/>
        </a:p>
      </dgm:t>
    </dgm:pt>
    <dgm:pt modelId="{7AC2A0E2-BB3B-4E46-AFE4-FC4304015A79}" type="pres">
      <dgm:prSet presAssocID="{795ACB50-717B-4F6B-A96E-9A275120FA81}" presName="arrowDiagram" presStyleCnt="0">
        <dgm:presLayoutVars>
          <dgm:chMax val="5"/>
          <dgm:dir/>
          <dgm:resizeHandles val="exact"/>
        </dgm:presLayoutVars>
      </dgm:prSet>
      <dgm:spPr/>
    </dgm:pt>
    <dgm:pt modelId="{98B4F22C-32EB-4E61-8222-4844A93F4E1E}" type="pres">
      <dgm:prSet presAssocID="{795ACB50-717B-4F6B-A96E-9A275120FA81}" presName="arrow" presStyleLbl="bgShp" presStyleIdx="0" presStyleCnt="1"/>
      <dgm:spPr/>
    </dgm:pt>
    <dgm:pt modelId="{9E12BF59-4869-4DA8-A38F-0437DF7CE9E2}" type="pres">
      <dgm:prSet presAssocID="{795ACB50-717B-4F6B-A96E-9A275120FA81}" presName="arrowDiagram4" presStyleCnt="0"/>
      <dgm:spPr/>
    </dgm:pt>
    <dgm:pt modelId="{D0C8CC15-02E4-4699-BBDD-27B00C0EAC5E}" type="pres">
      <dgm:prSet presAssocID="{6650FC07-597D-4009-AA75-1EFD1355497F}" presName="bullet4a" presStyleLbl="node1" presStyleIdx="0" presStyleCnt="4"/>
      <dgm:spPr/>
    </dgm:pt>
    <dgm:pt modelId="{B7ABAD29-6A18-41BE-8940-64E5CC7125A1}" type="pres">
      <dgm:prSet presAssocID="{6650FC07-597D-4009-AA75-1EFD1355497F}" presName="textBox4a" presStyleLbl="revTx" presStyleIdx="0" presStyleCnt="4" custScaleX="123096" custScaleY="60510" custLinFactNeighborX="-7392" custLinFactNeighborY="-6065">
        <dgm:presLayoutVars>
          <dgm:bulletEnabled val="1"/>
        </dgm:presLayoutVars>
      </dgm:prSet>
      <dgm:spPr/>
    </dgm:pt>
    <dgm:pt modelId="{FFD9B090-5E3D-4971-829A-B88536C3497A}" type="pres">
      <dgm:prSet presAssocID="{F792EF49-F3CA-4E63-A1AE-5C917522130C}" presName="bullet4b" presStyleLbl="node1" presStyleIdx="1" presStyleCnt="4"/>
      <dgm:spPr/>
    </dgm:pt>
    <dgm:pt modelId="{EFD8DFC3-F26F-40C0-A0DC-6C6906432B72}" type="pres">
      <dgm:prSet presAssocID="{F792EF49-F3CA-4E63-A1AE-5C917522130C}" presName="textBox4b" presStyleLbl="revTx" presStyleIdx="1" presStyleCnt="4" custScaleX="125763" custScaleY="46743" custLinFactNeighborX="4299" custLinFactNeighborY="-20855">
        <dgm:presLayoutVars>
          <dgm:bulletEnabled val="1"/>
        </dgm:presLayoutVars>
      </dgm:prSet>
      <dgm:spPr/>
    </dgm:pt>
    <dgm:pt modelId="{1CCA078B-F3EA-40F8-A0CC-D252146BF118}" type="pres">
      <dgm:prSet presAssocID="{AFE82582-9777-41BA-BE71-ECC743A10A5E}" presName="bullet4c" presStyleLbl="node1" presStyleIdx="2" presStyleCnt="4"/>
      <dgm:spPr/>
    </dgm:pt>
    <dgm:pt modelId="{0B6038A3-87AC-4EF5-8CBE-A761AEB3D35D}" type="pres">
      <dgm:prSet presAssocID="{AFE82582-9777-41BA-BE71-ECC743A10A5E}" presName="textBox4c" presStyleLbl="revTx" presStyleIdx="2" presStyleCnt="4" custScaleX="128570" custScaleY="36560" custLinFactNeighborX="23810" custLinFactNeighborY="-23732">
        <dgm:presLayoutVars>
          <dgm:bulletEnabled val="1"/>
        </dgm:presLayoutVars>
      </dgm:prSet>
      <dgm:spPr/>
    </dgm:pt>
    <dgm:pt modelId="{47ED4649-A36D-48B3-A937-5BF7B048B8B0}" type="pres">
      <dgm:prSet presAssocID="{36D0437D-1F28-45D1-A56B-1F70DBCCA37E}" presName="bullet4d" presStyleLbl="node1" presStyleIdx="3" presStyleCnt="4"/>
      <dgm:spPr/>
    </dgm:pt>
    <dgm:pt modelId="{AB0D92F9-11FA-4887-B6AC-984551AF0953}" type="pres">
      <dgm:prSet presAssocID="{36D0437D-1F28-45D1-A56B-1F70DBCCA37E}" presName="textBox4d" presStyleLbl="revTx" presStyleIdx="3" presStyleCnt="4" custScaleX="126011" custScaleY="23004" custLinFactNeighborX="9265" custLinFactNeighborY="-39423">
        <dgm:presLayoutVars>
          <dgm:bulletEnabled val="1"/>
        </dgm:presLayoutVars>
      </dgm:prSet>
      <dgm:spPr/>
    </dgm:pt>
  </dgm:ptLst>
  <dgm:cxnLst>
    <dgm:cxn modelId="{E69A3E00-B156-4360-94BE-0ABE47CEFBF5}" type="presOf" srcId="{F792EF49-F3CA-4E63-A1AE-5C917522130C}" destId="{EFD8DFC3-F26F-40C0-A0DC-6C6906432B72}" srcOrd="0" destOrd="0" presId="urn:microsoft.com/office/officeart/2005/8/layout/arrow2#2"/>
    <dgm:cxn modelId="{47F7C742-0957-498B-9613-A4E18169D44F}" type="presOf" srcId="{6650FC07-597D-4009-AA75-1EFD1355497F}" destId="{B7ABAD29-6A18-41BE-8940-64E5CC7125A1}" srcOrd="0" destOrd="0" presId="urn:microsoft.com/office/officeart/2005/8/layout/arrow2#2"/>
    <dgm:cxn modelId="{3E82E465-0883-404B-AE2A-A0827880EC6A}" type="presOf" srcId="{36D0437D-1F28-45D1-A56B-1F70DBCCA37E}" destId="{AB0D92F9-11FA-4887-B6AC-984551AF0953}" srcOrd="0" destOrd="0" presId="urn:microsoft.com/office/officeart/2005/8/layout/arrow2#2"/>
    <dgm:cxn modelId="{9C4B2457-4BBA-4303-AF34-B14EDF0D287F}" srcId="{795ACB50-717B-4F6B-A96E-9A275120FA81}" destId="{F792EF49-F3CA-4E63-A1AE-5C917522130C}" srcOrd="1" destOrd="0" parTransId="{9C8DECA8-7D87-4F7F-94EB-46748D217058}" sibTransId="{68254FE7-CDA9-40D1-83D2-194DA4BA3415}"/>
    <dgm:cxn modelId="{2F3E4359-531E-4356-B0B9-CBDC20EB55DD}" type="presOf" srcId="{AFE82582-9777-41BA-BE71-ECC743A10A5E}" destId="{0B6038A3-87AC-4EF5-8CBE-A761AEB3D35D}" srcOrd="0" destOrd="0" presId="urn:microsoft.com/office/officeart/2005/8/layout/arrow2#2"/>
    <dgm:cxn modelId="{12E7828B-C84C-4F09-A25B-1C105FB254B7}" srcId="{795ACB50-717B-4F6B-A96E-9A275120FA81}" destId="{6650FC07-597D-4009-AA75-1EFD1355497F}" srcOrd="0" destOrd="0" parTransId="{711EC459-96E3-4A09-91C9-F7873059E2D9}" sibTransId="{55802102-9A10-41A2-9B89-539663F9E7B3}"/>
    <dgm:cxn modelId="{EFBB878B-A7B6-4C5E-A33A-7AC6BD690BFA}" type="presOf" srcId="{795ACB50-717B-4F6B-A96E-9A275120FA81}" destId="{7AC2A0E2-BB3B-4E46-AFE4-FC4304015A79}" srcOrd="0" destOrd="0" presId="urn:microsoft.com/office/officeart/2005/8/layout/arrow2#2"/>
    <dgm:cxn modelId="{BB8C7AF3-3EA3-4BF3-9989-5E8582136214}" srcId="{795ACB50-717B-4F6B-A96E-9A275120FA81}" destId="{AFE82582-9777-41BA-BE71-ECC743A10A5E}" srcOrd="2" destOrd="0" parTransId="{586744D4-CA23-47DD-A38D-E9D56D18848A}" sibTransId="{7647AA37-62F5-47DE-8173-075B5E6F0601}"/>
    <dgm:cxn modelId="{E1BB9DFE-E521-463D-A6C7-738FC6A0322D}" srcId="{795ACB50-717B-4F6B-A96E-9A275120FA81}" destId="{36D0437D-1F28-45D1-A56B-1F70DBCCA37E}" srcOrd="3" destOrd="0" parTransId="{4F7A05DE-15FE-4188-8D9A-4703155A0B49}" sibTransId="{72F627E5-0297-4167-8492-6E3DA7DCB119}"/>
    <dgm:cxn modelId="{2EF48EFE-7AE6-49FF-AA23-B0B921654677}" type="presParOf" srcId="{7AC2A0E2-BB3B-4E46-AFE4-FC4304015A79}" destId="{98B4F22C-32EB-4E61-8222-4844A93F4E1E}" srcOrd="0" destOrd="0" presId="urn:microsoft.com/office/officeart/2005/8/layout/arrow2#2"/>
    <dgm:cxn modelId="{B0148E42-5B59-45E6-877C-FCBAF29DCF23}" type="presParOf" srcId="{7AC2A0E2-BB3B-4E46-AFE4-FC4304015A79}" destId="{9E12BF59-4869-4DA8-A38F-0437DF7CE9E2}" srcOrd="1" destOrd="0" presId="urn:microsoft.com/office/officeart/2005/8/layout/arrow2#2"/>
    <dgm:cxn modelId="{BFF778F7-7A24-4CB2-A96C-D4868DCEA8D4}" type="presParOf" srcId="{9E12BF59-4869-4DA8-A38F-0437DF7CE9E2}" destId="{D0C8CC15-02E4-4699-BBDD-27B00C0EAC5E}" srcOrd="0" destOrd="0" presId="urn:microsoft.com/office/officeart/2005/8/layout/arrow2#2"/>
    <dgm:cxn modelId="{21379214-2B3F-4AF5-9A24-81308417145D}" type="presParOf" srcId="{9E12BF59-4869-4DA8-A38F-0437DF7CE9E2}" destId="{B7ABAD29-6A18-41BE-8940-64E5CC7125A1}" srcOrd="1" destOrd="0" presId="urn:microsoft.com/office/officeart/2005/8/layout/arrow2#2"/>
    <dgm:cxn modelId="{9ACED140-AF0E-4299-9E48-89AA1FC378CC}" type="presParOf" srcId="{9E12BF59-4869-4DA8-A38F-0437DF7CE9E2}" destId="{FFD9B090-5E3D-4971-829A-B88536C3497A}" srcOrd="2" destOrd="0" presId="urn:microsoft.com/office/officeart/2005/8/layout/arrow2#2"/>
    <dgm:cxn modelId="{AC037E31-BBF4-49A5-A59C-5EEF809D9161}" type="presParOf" srcId="{9E12BF59-4869-4DA8-A38F-0437DF7CE9E2}" destId="{EFD8DFC3-F26F-40C0-A0DC-6C6906432B72}" srcOrd="3" destOrd="0" presId="urn:microsoft.com/office/officeart/2005/8/layout/arrow2#2"/>
    <dgm:cxn modelId="{D7C406CE-8060-406F-A4F1-8278D8E5A0AD}" type="presParOf" srcId="{9E12BF59-4869-4DA8-A38F-0437DF7CE9E2}" destId="{1CCA078B-F3EA-40F8-A0CC-D252146BF118}" srcOrd="4" destOrd="0" presId="urn:microsoft.com/office/officeart/2005/8/layout/arrow2#2"/>
    <dgm:cxn modelId="{6D44CFA6-F551-4361-99C3-E1C8FA1BC3AE}" type="presParOf" srcId="{9E12BF59-4869-4DA8-A38F-0437DF7CE9E2}" destId="{0B6038A3-87AC-4EF5-8CBE-A761AEB3D35D}" srcOrd="5" destOrd="0" presId="urn:microsoft.com/office/officeart/2005/8/layout/arrow2#2"/>
    <dgm:cxn modelId="{E903332B-9AC6-4E4D-B733-96A421F84F91}" type="presParOf" srcId="{9E12BF59-4869-4DA8-A38F-0437DF7CE9E2}" destId="{47ED4649-A36D-48B3-A937-5BF7B048B8B0}" srcOrd="6" destOrd="0" presId="urn:microsoft.com/office/officeart/2005/8/layout/arrow2#2"/>
    <dgm:cxn modelId="{F44FC5D0-4AB5-4C82-A291-DA48080E3ECF}" type="presParOf" srcId="{9E12BF59-4869-4DA8-A38F-0437DF7CE9E2}" destId="{AB0D92F9-11FA-4887-B6AC-984551AF0953}" srcOrd="7" destOrd="0" presId="urn:microsoft.com/office/officeart/2005/8/layout/arrow2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4F22C-32EB-4E61-8222-4844A93F4E1E}">
      <dsp:nvSpPr>
        <dsp:cNvPr id="0" name=""/>
        <dsp:cNvSpPr/>
      </dsp:nvSpPr>
      <dsp:spPr>
        <a:xfrm>
          <a:off x="0" y="372632"/>
          <a:ext cx="5374640" cy="335915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8CC15-02E4-4699-BBDD-27B00C0EAC5E}">
      <dsp:nvSpPr>
        <dsp:cNvPr id="0" name=""/>
        <dsp:cNvSpPr/>
      </dsp:nvSpPr>
      <dsp:spPr>
        <a:xfrm>
          <a:off x="529402" y="2870495"/>
          <a:ext cx="123616" cy="1236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BAD29-6A18-41BE-8940-64E5CC7125A1}">
      <dsp:nvSpPr>
        <dsp:cNvPr id="0" name=""/>
        <dsp:cNvSpPr/>
      </dsp:nvSpPr>
      <dsp:spPr>
        <a:xfrm>
          <a:off x="417139" y="3041672"/>
          <a:ext cx="1131330" cy="48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02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出资者享有一切权利</a:t>
          </a:r>
          <a:endParaRPr sz="6500" kern="1200"/>
        </a:p>
      </dsp:txBody>
      <dsp:txXfrm>
        <a:off x="417139" y="3041672"/>
        <a:ext cx="1131330" cy="483763"/>
      </dsp:txXfrm>
    </dsp:sp>
    <dsp:sp modelId="{FFD9B090-5E3D-4971-829A-B88536C3497A}">
      <dsp:nvSpPr>
        <dsp:cNvPr id="0" name=""/>
        <dsp:cNvSpPr/>
      </dsp:nvSpPr>
      <dsp:spPr>
        <a:xfrm>
          <a:off x="1402781" y="2089157"/>
          <a:ext cx="214985" cy="214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8DFC3-F26F-40C0-A0DC-6C6906432B72}">
      <dsp:nvSpPr>
        <dsp:cNvPr id="0" name=""/>
        <dsp:cNvSpPr/>
      </dsp:nvSpPr>
      <dsp:spPr>
        <a:xfrm>
          <a:off x="1413405" y="2285281"/>
          <a:ext cx="1419454" cy="717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16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出资者享有除署名权以外的一切权利</a:t>
          </a:r>
          <a:endParaRPr sz="6500" kern="1200"/>
        </a:p>
      </dsp:txBody>
      <dsp:txXfrm>
        <a:off x="1413405" y="2285281"/>
        <a:ext cx="1419454" cy="717566"/>
      </dsp:txXfrm>
    </dsp:sp>
    <dsp:sp modelId="{1CCA078B-F3EA-40F8-A0CC-D252146BF118}">
      <dsp:nvSpPr>
        <dsp:cNvPr id="0" name=""/>
        <dsp:cNvSpPr/>
      </dsp:nvSpPr>
      <dsp:spPr>
        <a:xfrm>
          <a:off x="2518018" y="1513399"/>
          <a:ext cx="284855" cy="2848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038A3-87AC-4EF5-8CBE-A761AEB3D35D}">
      <dsp:nvSpPr>
        <dsp:cNvPr id="0" name=""/>
        <dsp:cNvSpPr/>
      </dsp:nvSpPr>
      <dsp:spPr>
        <a:xfrm>
          <a:off x="2767953" y="1821654"/>
          <a:ext cx="1451136" cy="758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93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出资者除优先使用权外不再享有权利</a:t>
          </a:r>
          <a:endParaRPr sz="6500" kern="1200"/>
        </a:p>
      </dsp:txBody>
      <dsp:txXfrm>
        <a:off x="2767953" y="1821654"/>
        <a:ext cx="1451136" cy="758969"/>
      </dsp:txXfrm>
    </dsp:sp>
    <dsp:sp modelId="{47ED4649-A36D-48B3-A937-5BF7B048B8B0}">
      <dsp:nvSpPr>
        <dsp:cNvPr id="0" name=""/>
        <dsp:cNvSpPr/>
      </dsp:nvSpPr>
      <dsp:spPr>
        <a:xfrm>
          <a:off x="3732687" y="1132471"/>
          <a:ext cx="381599" cy="381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D92F9-11FA-4887-B6AC-984551AF0953}">
      <dsp:nvSpPr>
        <dsp:cNvPr id="0" name=""/>
        <dsp:cNvSpPr/>
      </dsp:nvSpPr>
      <dsp:spPr>
        <a:xfrm>
          <a:off x="3881269" y="1300992"/>
          <a:ext cx="1422253" cy="5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202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创作者享有一切权利</a:t>
          </a:r>
          <a:endParaRPr sz="6500" kern="1200"/>
        </a:p>
      </dsp:txBody>
      <dsp:txXfrm>
        <a:off x="3881269" y="1300992"/>
        <a:ext cx="1422253" cy="554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#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982980"/>
            <a:ext cx="1971675" cy="5194300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7685" y="982980"/>
            <a:ext cx="5800725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7705" y="873125"/>
            <a:ext cx="7886700" cy="1325563"/>
          </a:xfrm>
        </p:spPr>
        <p:txBody>
          <a:bodyPr/>
          <a:lstStyle>
            <a:lvl1pPr>
              <a:defRPr sz="32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146935"/>
            <a:ext cx="7886700" cy="4055745"/>
          </a:xfrm>
        </p:spPr>
        <p:txBody>
          <a:bodyPr/>
          <a:lstStyle>
            <a:lvl1pPr marL="0" indent="0">
              <a:buNone/>
              <a:defRPr sz="3200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457200" indent="0">
              <a:buNone/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2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226" y="673735"/>
            <a:ext cx="7886700" cy="1325563"/>
          </a:xfr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36270" y="85280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2178685"/>
            <a:ext cx="7886700" cy="407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C9B0E-115B-4051-9683-ADFC42A8D33D}" type="datetimeFigureOut">
              <a:rPr lang="zh-CN" altLang="en-US" smtClean="0"/>
              <a:t>2022/5/29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DDBDF-422C-4DCF-8E8B-C6AE98C5FD5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titl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59240" cy="916305"/>
          </a:xfrm>
          <a:prstGeom prst="rect">
            <a:avLst/>
          </a:prstGeom>
        </p:spPr>
      </p:pic>
      <p:pic>
        <p:nvPicPr>
          <p:cNvPr id="8" name="图片 7" descr="玉兰花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4240" y="3253740"/>
            <a:ext cx="5734050" cy="3604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../&#33879;&#20316;&#26435;&#26696;&#20363;&#24211;/&#39640;&#20029;&#23045;&#35785;&#23398;&#26657;&#25945;&#26696;&#20405;&#26435;&#26696;.doc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../&#33879;&#20316;&#26435;&#26696;&#20363;&#24211;/&#39640;&#20029;&#23045;&#35785;&#23398;&#26657;&#25945;&#26696;&#20405;&#26435;&#26696;.doc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../&#33879;&#20316;&#26435;&#26696;&#20363;&#24211;/&#39640;&#20029;&#23045;&#35785;&#23398;&#26657;&#25945;&#26696;&#20405;&#26435;&#26696;.doc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../../../ppt&#36164;&#26009;/&#26368;&#39640;&#20154;&#27665;&#27861;&#38498;&#20851;&#20110;&#30001;&#21035;&#20154;&#20195;&#20026;&#36215;&#33609;&#32780;&#20197;&#20010;&#20154;&#21517;&#20041;&#21457;&#34920;&#30340;&#20250;&#35758;&#35762;&#35805;&#20316;&#21697;&#20854;&#33879;&#20316;&#26435;&#65288;&#29256;&#26435;&#65289;&#24212;&#24402;&#20010;&#20154;&#25152;&#26377;&#30340;&#25209;&#22797;.doc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67740" y="1136650"/>
            <a:ext cx="7592695" cy="819785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3600" dirty="0">
                <a:ea typeface="黑体" panose="02010609060101010101" pitchFamily="49" charset="-122"/>
              </a:rPr>
              <a:t>第五章    著作权的主体与归属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65910" y="2317115"/>
            <a:ext cx="6287135" cy="3571240"/>
          </a:xfrm>
          <a:ln w="63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342900" indent="-342900" defTabSz="342900" fontAlgn="base">
              <a:lnSpc>
                <a:spcPct val="2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著作权主体：作者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defTabSz="342900" fontAlgn="base">
              <a:lnSpc>
                <a:spcPct val="2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著作权归属：创作者中心</a:t>
            </a:r>
          </a:p>
          <a:p>
            <a:pPr marL="342900" indent="-342900" defTabSz="342900" fontAlgn="base">
              <a:lnSpc>
                <a:spcPct val="2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著作权归属：特别安排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8434"/>
          <p:cNvSpPr>
            <a:spLocks noGrp="1"/>
          </p:cNvSpPr>
          <p:nvPr/>
        </p:nvSpPr>
        <p:spPr>
          <a:xfrm>
            <a:off x="663575" y="1945005"/>
            <a:ext cx="7977505" cy="4603750"/>
          </a:xfrm>
          <a:prstGeom prst="rect">
            <a:avLst/>
          </a:prstGeom>
          <a:noFill/>
          <a:ln w="285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t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•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spcBef>
                <a:spcPts val="0"/>
              </a:spcBef>
              <a:buNone/>
            </a:pPr>
            <a:endParaRPr lang="zh-CN" altLang="en-US" sz="2100" dirty="0">
              <a:latin typeface="幼圆" panose="02010509060101010101" charset="-122"/>
              <a:ea typeface="幼圆" panose="02010509060101010101" charset="-122"/>
            </a:endParaRPr>
          </a:p>
          <a:p>
            <a:pPr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基本原则：在作品上署名的自然人、法人或者非法人组织为作者，且该作品上存在相应权利，但有相反证明的除外；</a:t>
            </a:r>
            <a:r>
              <a:rPr lang="en-US" altLang="zh-CN" sz="20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与著作权有关的权利参照适用</a:t>
            </a:r>
          </a:p>
          <a:p>
            <a:pPr marL="702310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在作品上：作品原件或复制件上、在更大范围的作品上（网页用户名）统一署名</a:t>
            </a:r>
            <a:endParaRPr lang="en-US" altLang="zh-CN" sz="2000" dirty="0">
              <a:effectLst/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702310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署名：本名、笔名、艺名、</a:t>
            </a:r>
            <a:r>
              <a:rPr lang="zh-CN" altLang="en-US" sz="2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用户名</a:t>
            </a:r>
            <a:endParaRPr lang="en-US" altLang="zh-CN" sz="2000" b="1" dirty="0">
              <a:solidFill>
                <a:srgbClr val="C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702310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相反证明：作品另有所属的证言、在先不同署名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000" dirty="0">
              <a:effectLst/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auto">
          <a:xfrm>
            <a:off x="485775" y="1339850"/>
            <a:ext cx="3246755" cy="792480"/>
          </a:xfrm>
          <a:prstGeom prst="roundRect">
            <a:avLst>
              <a:gd name="adj" fmla="val 11917"/>
            </a:avLst>
          </a:prstGeom>
          <a:gradFill rotWithShape="1">
            <a:gsLst>
              <a:gs pos="0">
                <a:srgbClr val="99CC00"/>
              </a:gs>
              <a:gs pos="100000">
                <a:srgbClr val="698C00"/>
              </a:gs>
            </a:gsLst>
            <a:lin ang="5400000" scaled="1"/>
          </a:gradFill>
          <a:ln w="25400" cap="flat" cmpd="sng">
            <a:solidFill>
              <a:srgbClr val="FEFEF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二、作者身份的确定</a:t>
            </a:r>
            <a:endParaRPr lang="zh-CN" altLang="en-US" sz="24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mb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8434"/>
          <p:cNvSpPr>
            <a:spLocks noGrp="1"/>
          </p:cNvSpPr>
          <p:nvPr/>
        </p:nvSpPr>
        <p:spPr>
          <a:xfrm>
            <a:off x="539115" y="1482725"/>
            <a:ext cx="4244975" cy="4584065"/>
          </a:xfrm>
          <a:prstGeom prst="rect">
            <a:avLst/>
          </a:prstGeom>
          <a:noFill/>
          <a:ln w="285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t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•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  <a:spcBef>
                <a:spcPts val="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确定作者身份的其他方式</a:t>
            </a:r>
            <a:endParaRPr lang="zh-CN" altLang="en-US" sz="2000" dirty="0">
              <a:effectLst/>
              <a:latin typeface="Arial" panose="020B0604020202020204" pitchFamily="34" charset="0"/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涉及著作权的底稿、原件、合法出版物、著作权登记证书、认证机构出具的证明、取得权利的合同等</a:t>
            </a:r>
            <a:endParaRPr lang="en-US" altLang="zh-CN" sz="2000" dirty="0">
              <a:effectLst/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作者在作品上的信号、记号等可以机读的方式识别的，例如权利管理信息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000" dirty="0">
              <a:effectLst/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0" y="1482937"/>
            <a:ext cx="3658870" cy="4878493"/>
          </a:xfrm>
          <a:prstGeom prst="rect">
            <a:avLst/>
          </a:prstGeom>
        </p:spPr>
      </p:pic>
    </p:spTree>
  </p:cSld>
  <p:clrMapOvr>
    <a:masterClrMapping/>
  </p:clrMapOvr>
  <p:transition spd="slow">
    <p:comb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3313"/>
          <p:cNvSpPr>
            <a:spLocks noGrp="1"/>
          </p:cNvSpPr>
          <p:nvPr>
            <p:ph type="title"/>
          </p:nvPr>
        </p:nvSpPr>
        <p:spPr>
          <a:xfrm>
            <a:off x="854710" y="1262380"/>
            <a:ext cx="7778115" cy="561340"/>
          </a:xfrm>
        </p:spPr>
        <p:txBody>
          <a:bodyPr vert="horz" lIns="69056" tIns="34529" rIns="69056" bIns="34529" rtlCol="0" anchor="ctr">
            <a:normAutofit/>
          </a:bodyPr>
          <a:lstStyle/>
          <a:p>
            <a:pPr algn="ctr"/>
            <a:r>
              <a:rPr lang="zh-CN" altLang="en-US" sz="2800" dirty="0">
                <a:ea typeface="黑体" panose="02010609060101010101" pitchFamily="49" charset="-122"/>
              </a:rPr>
              <a:t>第二节    著作权归属：创作者中心</a:t>
            </a:r>
          </a:p>
        </p:txBody>
      </p:sp>
      <p:sp>
        <p:nvSpPr>
          <p:cNvPr id="24579" name="文本占位符 24578"/>
          <p:cNvSpPr>
            <a:spLocks noGrp="1"/>
          </p:cNvSpPr>
          <p:nvPr/>
        </p:nvSpPr>
        <p:spPr>
          <a:xfrm>
            <a:off x="1825625" y="2228215"/>
            <a:ext cx="6050280" cy="330581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t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•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一、创作者中心内涵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二、演绎作品的著作权归属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三、合作作品的著作权归属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四、汇编作品的著作权归属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F32A9-E429-43E8-AE5B-1D49CE10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88E1562-DE6D-4479-8F9A-6AC178FF5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5" t="13613" r="19056" b="-2096"/>
          <a:stretch/>
        </p:blipFill>
        <p:spPr>
          <a:xfrm>
            <a:off x="265190" y="1078361"/>
            <a:ext cx="7923534" cy="5227845"/>
          </a:xfrm>
        </p:spPr>
      </p:pic>
    </p:spTree>
    <p:extLst>
      <p:ext uri="{BB962C8B-B14F-4D97-AF65-F5344CB8AC3E}">
        <p14:creationId xmlns:p14="http://schemas.microsoft.com/office/powerpoint/2010/main" val="330002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0" name="未知"/>
          <p:cNvSpPr/>
          <p:nvPr/>
        </p:nvSpPr>
        <p:spPr bwMode="auto">
          <a:xfrm>
            <a:off x="838200" y="1697355"/>
            <a:ext cx="2230755" cy="556895"/>
          </a:xfrm>
          <a:custGeom>
            <a:avLst/>
            <a:gdLst>
              <a:gd name="T0" fmla="*/ 0 w 1633"/>
              <a:gd name="T1" fmla="*/ 0 h 1270"/>
              <a:gd name="T2" fmla="*/ 1497 w 1633"/>
              <a:gd name="T3" fmla="*/ 0 h 1270"/>
              <a:gd name="T4" fmla="*/ 1497 w 1633"/>
              <a:gd name="T5" fmla="*/ 589 h 1270"/>
              <a:gd name="T6" fmla="*/ 1543 w 1633"/>
              <a:gd name="T7" fmla="*/ 589 h 1270"/>
              <a:gd name="T8" fmla="*/ 1543 w 1633"/>
              <a:gd name="T9" fmla="*/ 544 h 1270"/>
              <a:gd name="T10" fmla="*/ 1633 w 1633"/>
              <a:gd name="T11" fmla="*/ 635 h 1270"/>
              <a:gd name="T12" fmla="*/ 1543 w 1633"/>
              <a:gd name="T13" fmla="*/ 771 h 1270"/>
              <a:gd name="T14" fmla="*/ 1543 w 1633"/>
              <a:gd name="T15" fmla="*/ 680 h 1270"/>
              <a:gd name="T16" fmla="*/ 1497 w 1633"/>
              <a:gd name="T17" fmla="*/ 680 h 1270"/>
              <a:gd name="T18" fmla="*/ 1497 w 1633"/>
              <a:gd name="T19" fmla="*/ 1270 h 1270"/>
              <a:gd name="T20" fmla="*/ 0 w 1633"/>
              <a:gd name="T21" fmla="*/ 1270 h 1270"/>
              <a:gd name="T22" fmla="*/ 0 w 1633"/>
              <a:gd name="T23" fmla="*/ 0 h 1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33" h="1270">
                <a:moveTo>
                  <a:pt x="0" y="0"/>
                </a:moveTo>
                <a:lnTo>
                  <a:pt x="1497" y="0"/>
                </a:lnTo>
                <a:lnTo>
                  <a:pt x="1497" y="589"/>
                </a:lnTo>
                <a:lnTo>
                  <a:pt x="1543" y="589"/>
                </a:lnTo>
                <a:lnTo>
                  <a:pt x="1543" y="544"/>
                </a:lnTo>
                <a:lnTo>
                  <a:pt x="1633" y="635"/>
                </a:lnTo>
                <a:lnTo>
                  <a:pt x="1543" y="771"/>
                </a:lnTo>
                <a:lnTo>
                  <a:pt x="1543" y="680"/>
                </a:lnTo>
                <a:lnTo>
                  <a:pt x="1497" y="680"/>
                </a:lnTo>
                <a:lnTo>
                  <a:pt x="1497" y="1270"/>
                </a:lnTo>
                <a:lnTo>
                  <a:pt x="0" y="127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686868"/>
              </a:gs>
              <a:gs pos="100000">
                <a:srgbClr val="3B3B3B"/>
              </a:gs>
            </a:gsLst>
            <a:lin ang="2700000" scaled="1"/>
          </a:gradFill>
          <a:ln>
            <a:noFill/>
          </a:ln>
          <a:effectLst>
            <a:outerShdw dist="17961" dir="2700000" algn="ctr" rotWithShape="0">
              <a:srgbClr val="3B3B3B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1051878" y="1765300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创作者中心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262313" y="1745615"/>
            <a:ext cx="4450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著作权属于作者，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另有规定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除外</a:t>
            </a:r>
          </a:p>
        </p:txBody>
      </p:sp>
      <p:sp>
        <p:nvSpPr>
          <p:cNvPr id="21" name="标题 7169"/>
          <p:cNvSpPr>
            <a:spLocks noGrp="1"/>
          </p:cNvSpPr>
          <p:nvPr>
            <p:ph type="title"/>
          </p:nvPr>
        </p:nvSpPr>
        <p:spPr>
          <a:xfrm>
            <a:off x="509747" y="964645"/>
            <a:ext cx="5945981" cy="709136"/>
          </a:xfrm>
          <a:ln w="9525">
            <a:noFill/>
            <a:miter/>
          </a:ln>
        </p:spPr>
        <p:txBody>
          <a:bodyPr anchor="ctr"/>
          <a:lstStyle/>
          <a:p>
            <a:r>
              <a:rPr lang="zh-CN" altLang="en-US" sz="2800" dirty="0">
                <a:ea typeface="黑体" panose="02010609060101010101" pitchFamily="49" charset="-122"/>
              </a:rPr>
              <a:t>一、创作者中心内涵</a:t>
            </a:r>
          </a:p>
        </p:txBody>
      </p:sp>
      <p:graphicFrame>
        <p:nvGraphicFramePr>
          <p:cNvPr id="2" name="图示 1"/>
          <p:cNvGraphicFramePr/>
          <p:nvPr/>
        </p:nvGraphicFramePr>
        <p:xfrm>
          <a:off x="2717800" y="2547846"/>
          <a:ext cx="5374640" cy="410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2629535" y="2448421"/>
            <a:ext cx="0" cy="420383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997123" y="5631790"/>
            <a:ext cx="1184795" cy="345465"/>
            <a:chOff x="436853" y="2650171"/>
            <a:chExt cx="1184795" cy="944888"/>
          </a:xfrm>
        </p:grpSpPr>
        <p:sp>
          <p:nvSpPr>
            <p:cNvPr id="13" name="矩形 12"/>
            <p:cNvSpPr/>
            <p:nvPr/>
          </p:nvSpPr>
          <p:spPr>
            <a:xfrm>
              <a:off x="436853" y="3088433"/>
              <a:ext cx="1184795" cy="5066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文本框 13"/>
            <p:cNvSpPr txBox="1"/>
            <p:nvPr/>
          </p:nvSpPr>
          <p:spPr>
            <a:xfrm>
              <a:off x="436853" y="2650171"/>
              <a:ext cx="1184795" cy="506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97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/>
                <a:t>法人作品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32022" y="4738344"/>
            <a:ext cx="1502873" cy="345465"/>
            <a:chOff x="436853" y="2650171"/>
            <a:chExt cx="1502873" cy="944888"/>
          </a:xfrm>
        </p:grpSpPr>
        <p:sp>
          <p:nvSpPr>
            <p:cNvPr id="16" name="矩形 15"/>
            <p:cNvSpPr/>
            <p:nvPr/>
          </p:nvSpPr>
          <p:spPr>
            <a:xfrm>
              <a:off x="436853" y="3088433"/>
              <a:ext cx="1184795" cy="5066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文本框 16"/>
            <p:cNvSpPr txBox="1"/>
            <p:nvPr/>
          </p:nvSpPr>
          <p:spPr>
            <a:xfrm>
              <a:off x="436853" y="2650171"/>
              <a:ext cx="1502873" cy="5378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97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dirty="0"/>
                <a:t>特殊职务</a:t>
              </a:r>
              <a:r>
                <a:rPr lang="zh-CN" altLang="en-US" sz="1800" kern="1200" dirty="0"/>
                <a:t>作品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2021" y="4018066"/>
            <a:ext cx="1502874" cy="422876"/>
            <a:chOff x="436853" y="2650171"/>
            <a:chExt cx="1184795" cy="944888"/>
          </a:xfrm>
        </p:grpSpPr>
        <p:sp>
          <p:nvSpPr>
            <p:cNvPr id="19" name="矩形 18"/>
            <p:cNvSpPr/>
            <p:nvPr/>
          </p:nvSpPr>
          <p:spPr>
            <a:xfrm>
              <a:off x="436853" y="3088433"/>
              <a:ext cx="1184795" cy="5066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文本框 19"/>
            <p:cNvSpPr txBox="1"/>
            <p:nvPr/>
          </p:nvSpPr>
          <p:spPr>
            <a:xfrm>
              <a:off x="436853" y="2650171"/>
              <a:ext cx="1184795" cy="506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97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dirty="0"/>
                <a:t>一般职务</a:t>
              </a:r>
              <a:r>
                <a:rPr lang="zh-CN" altLang="en-US" sz="1800" kern="1200" dirty="0"/>
                <a:t>作品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38370" y="3243168"/>
            <a:ext cx="1502410" cy="371475"/>
            <a:chOff x="436853" y="3088433"/>
            <a:chExt cx="1502410" cy="1016028"/>
          </a:xfrm>
        </p:grpSpPr>
        <p:sp>
          <p:nvSpPr>
            <p:cNvPr id="22" name="矩形 21"/>
            <p:cNvSpPr/>
            <p:nvPr/>
          </p:nvSpPr>
          <p:spPr>
            <a:xfrm>
              <a:off x="436853" y="3088433"/>
              <a:ext cx="1184795" cy="50662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文本框 22"/>
            <p:cNvSpPr txBox="1"/>
            <p:nvPr/>
          </p:nvSpPr>
          <p:spPr>
            <a:xfrm>
              <a:off x="436853" y="3157905"/>
              <a:ext cx="1502410" cy="9465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97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800" kern="1200" dirty="0"/>
                <a:t>自由创作作品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AutoShape 3"/>
          <p:cNvSpPr>
            <a:spLocks noChangeArrowheads="1"/>
          </p:cNvSpPr>
          <p:nvPr/>
        </p:nvSpPr>
        <p:spPr bwMode="auto">
          <a:xfrm>
            <a:off x="1991360" y="2320925"/>
            <a:ext cx="5913120" cy="193865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 cap="flat" cmpd="sng">
            <a:solidFill>
              <a:schemeClr val="tx1"/>
            </a:solidFill>
            <a:prstDash val="dash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dirty="0"/>
              <a:t>   </a:t>
            </a:r>
          </a:p>
          <a:p>
            <a:pPr algn="ctr"/>
            <a:endParaRPr lang="zh-CN" altLang="en-US" sz="2000" dirty="0"/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488633" y="1239338"/>
            <a:ext cx="3840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ea typeface="黑体" panose="02010609060101010101" pitchFamily="49" charset="-122"/>
              </a:rPr>
              <a:t>二、演绎作品的著作权归属</a:t>
            </a:r>
          </a:p>
        </p:txBody>
      </p:sp>
      <p:sp>
        <p:nvSpPr>
          <p:cNvPr id="32775" name="AutoShape 15"/>
          <p:cNvSpPr>
            <a:spLocks noChangeArrowheads="1"/>
          </p:cNvSpPr>
          <p:nvPr/>
        </p:nvSpPr>
        <p:spPr bwMode="auto">
          <a:xfrm>
            <a:off x="592455" y="1971993"/>
            <a:ext cx="1655763" cy="647700"/>
          </a:xfrm>
          <a:prstGeom prst="roundRect">
            <a:avLst>
              <a:gd name="adj" fmla="val 11917"/>
            </a:avLst>
          </a:prstGeom>
          <a:gradFill rotWithShape="1">
            <a:gsLst>
              <a:gs pos="0">
                <a:srgbClr val="99CC00"/>
              </a:gs>
              <a:gs pos="100000">
                <a:srgbClr val="698C00"/>
              </a:gs>
            </a:gsLst>
            <a:lin ang="5400000" scaled="1"/>
          </a:gradFill>
          <a:ln w="25400" cap="flat" cmpd="sng">
            <a:solidFill>
              <a:srgbClr val="FEFEF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黑体" panose="02010609060101010101" pitchFamily="49" charset="-122"/>
              </a:rPr>
              <a:t>  定  义</a:t>
            </a:r>
            <a:endParaRPr lang="zh-CN" altLang="en-US" sz="2000" b="1" dirty="0">
              <a:solidFill>
                <a:schemeClr val="bg1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矩形 11"/>
          <p:cNvSpPr>
            <a:spLocks noChangeArrowheads="1"/>
          </p:cNvSpPr>
          <p:nvPr/>
        </p:nvSpPr>
        <p:spPr bwMode="auto">
          <a:xfrm>
            <a:off x="2124869" y="2321154"/>
            <a:ext cx="5678011" cy="193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利用已有作品再创作的作品，包括改编作品、翻译作品、注释作品、整理作品。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构成要件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）利用了已有作品的表达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）包含有演绎者的创作</a:t>
            </a:r>
          </a:p>
        </p:txBody>
      </p:sp>
      <p:sp>
        <p:nvSpPr>
          <p:cNvPr id="32770" name="AutoShape 2"/>
          <p:cNvSpPr>
            <a:spLocks noChangeArrowheads="1"/>
          </p:cNvSpPr>
          <p:nvPr/>
        </p:nvSpPr>
        <p:spPr bwMode="auto">
          <a:xfrm>
            <a:off x="2019300" y="4689475"/>
            <a:ext cx="5885180" cy="165798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 cap="flat" cmpd="sng">
            <a:solidFill>
              <a:schemeClr val="tx1"/>
            </a:solidFill>
            <a:prstDash val="dash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000" dirty="0"/>
              <a:t>   </a:t>
            </a:r>
          </a:p>
          <a:p>
            <a:endParaRPr lang="zh-CN" altLang="en-US" sz="2000" dirty="0"/>
          </a:p>
        </p:txBody>
      </p:sp>
      <p:sp>
        <p:nvSpPr>
          <p:cNvPr id="32776" name="AutoShape 15"/>
          <p:cNvSpPr>
            <a:spLocks noChangeArrowheads="1"/>
          </p:cNvSpPr>
          <p:nvPr/>
        </p:nvSpPr>
        <p:spPr bwMode="auto">
          <a:xfrm>
            <a:off x="620395" y="4402773"/>
            <a:ext cx="1655763" cy="649287"/>
          </a:xfrm>
          <a:prstGeom prst="roundRect">
            <a:avLst>
              <a:gd name="adj" fmla="val 11917"/>
            </a:avLst>
          </a:prstGeom>
          <a:gradFill rotWithShape="1">
            <a:gsLst>
              <a:gs pos="0">
                <a:srgbClr val="99CC00"/>
              </a:gs>
              <a:gs pos="100000">
                <a:srgbClr val="698C00"/>
              </a:gs>
            </a:gsLst>
            <a:lin ang="5400000" scaled="1"/>
          </a:gradFill>
          <a:ln w="25400" cap="flat" cmpd="sng">
            <a:solidFill>
              <a:srgbClr val="FEFEF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ea typeface="黑体" panose="02010609060101010101" pitchFamily="49" charset="-122"/>
              </a:rPr>
              <a:t> 归  属</a:t>
            </a:r>
            <a:endParaRPr lang="zh-CN" altLang="en-US" sz="2000" b="1" dirty="0">
              <a:solidFill>
                <a:schemeClr val="bg1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" name="矩形 11"/>
          <p:cNvSpPr>
            <a:spLocks noChangeArrowheads="1"/>
          </p:cNvSpPr>
          <p:nvPr/>
        </p:nvSpPr>
        <p:spPr bwMode="auto">
          <a:xfrm>
            <a:off x="2110740" y="4852035"/>
            <a:ext cx="579310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）演绎作者只能对演绎作品的创作部分主张</a:t>
            </a:r>
            <a:r>
              <a:rPr lang="zh-CN" altLang="en-US" sz="2000" b="1" dirty="0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完整的、独立的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著作权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）在行使著作权时</a:t>
            </a:r>
            <a:r>
              <a:rPr lang="zh-CN" altLang="en-US" sz="2000" b="1" dirty="0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不得侵犯原作品的著作权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5" name="Group 3"/>
          <p:cNvGrpSpPr/>
          <p:nvPr/>
        </p:nvGrpSpPr>
        <p:grpSpPr bwMode="auto">
          <a:xfrm>
            <a:off x="486410" y="1915795"/>
            <a:ext cx="8324850" cy="4606290"/>
            <a:chOff x="0" y="0"/>
            <a:chExt cx="3901" cy="1315"/>
          </a:xfrm>
        </p:grpSpPr>
        <p:grpSp>
          <p:nvGrpSpPr>
            <p:cNvPr id="28676" name="Group 4"/>
            <p:cNvGrpSpPr/>
            <p:nvPr/>
          </p:nvGrpSpPr>
          <p:grpSpPr bwMode="auto">
            <a:xfrm>
              <a:off x="0" y="0"/>
              <a:ext cx="3901" cy="1315"/>
              <a:chOff x="0" y="0"/>
              <a:chExt cx="5176" cy="2684"/>
            </a:xfrm>
          </p:grpSpPr>
          <p:pic>
            <p:nvPicPr>
              <p:cNvPr id="28677" name="Rektangel 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176" cy="26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8678" name="Text Box 6"/>
              <p:cNvSpPr txBox="1">
                <a:spLocks noChangeArrowheads="1"/>
              </p:cNvSpPr>
              <p:nvPr/>
            </p:nvSpPr>
            <p:spPr bwMode="auto">
              <a:xfrm>
                <a:off x="3" y="4"/>
                <a:ext cx="5170" cy="26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indent="1371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indent="18288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457200" indent="18288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914400" indent="18288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1371600" indent="18288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1828800" indent="18288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en-US" altLang="zh-CN">
                  <a:solidFill>
                    <a:srgbClr val="FFFFFF"/>
                  </a:solidFill>
                  <a:latin typeface="Calibri" panose="020F050202020403020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28679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3855" cy="1270"/>
            </a:xfrm>
            <a:prstGeom prst="rect">
              <a:avLst/>
            </a:prstGeom>
            <a:gradFill rotWithShape="1">
              <a:gsLst>
                <a:gs pos="0">
                  <a:srgbClr val="F3F3F3"/>
                </a:gs>
                <a:gs pos="100000">
                  <a:srgbClr val="E6E6E6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/>
            </a:p>
          </p:txBody>
        </p:sp>
      </p:grp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634365" y="1990090"/>
            <a:ext cx="800227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未经原著作权人许可就进行演绎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，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是否享有著作权？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未经原著作权人许可就进行演绎，是否侵犯原作者的著作权？</a:t>
            </a: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3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、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演绎行为经过授权后，他人如何合法使用演绎作品？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如果演绎者没有披露原作者，导致第三人使用作品构成侵权，演绎者承担何种责任？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fontAlgn="auto">
              <a:lnSpc>
                <a:spcPct val="200000"/>
              </a:lnSpc>
              <a:buFont typeface="Wingdings" panose="05000000000000000000" charset="0"/>
              <a:buChar char="u"/>
            </a:pP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、原作者能否阻止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演绎作者许可他人使用演绎作品的独创性表达？</a:t>
            </a:r>
            <a:endParaRPr lang="en-US" altLang="zh-CN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标题 7169"/>
          <p:cNvSpPr>
            <a:spLocks noGrp="1"/>
          </p:cNvSpPr>
          <p:nvPr>
            <p:ph type="title"/>
          </p:nvPr>
        </p:nvSpPr>
        <p:spPr>
          <a:xfrm>
            <a:off x="490697" y="1105615"/>
            <a:ext cx="5945981" cy="709136"/>
          </a:xfrm>
          <a:ln w="9525">
            <a:noFill/>
            <a:miter/>
          </a:ln>
        </p:spPr>
        <p:txBody>
          <a:bodyPr anchor="ctr"/>
          <a:lstStyle/>
          <a:p>
            <a:r>
              <a:rPr lang="zh-CN" altLang="en-US" sz="2400" dirty="0">
                <a:ea typeface="黑体" panose="02010609060101010101" pitchFamily="49" charset="-122"/>
              </a:rPr>
              <a:t>学理理解：不得侵犯原作品的著作权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981841" y="2242952"/>
            <a:ext cx="3666358" cy="1852549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 cap="flat" cmpd="sng">
            <a:solidFill>
              <a:schemeClr val="tx1"/>
            </a:solidFill>
            <a:prstDash val="dash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524510" y="1132840"/>
            <a:ext cx="3840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ea typeface="黑体" panose="02010609060101010101" pitchFamily="49" charset="-122"/>
              </a:rPr>
              <a:t>三、合作作品的著作权归属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091716" y="2374846"/>
            <a:ext cx="3556483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两人以上合作创作的作品。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著作权由合作作者共同享有。</a:t>
            </a:r>
          </a:p>
        </p:txBody>
      </p:sp>
      <p:sp>
        <p:nvSpPr>
          <p:cNvPr id="19463" name="AutoShape 7"/>
          <p:cNvSpPr>
            <a:spLocks noChangeArrowheads="1"/>
          </p:cNvSpPr>
          <p:nvPr/>
        </p:nvSpPr>
        <p:spPr bwMode="auto">
          <a:xfrm rot="5460000">
            <a:off x="5308600" y="3185160"/>
            <a:ext cx="2494280" cy="4161790"/>
          </a:xfrm>
          <a:prstGeom prst="wedgeRoundRectCallout">
            <a:avLst>
              <a:gd name="adj1" fmla="val -75577"/>
              <a:gd name="adj2" fmla="val 98220"/>
              <a:gd name="adj3" fmla="val 16667"/>
            </a:avLst>
          </a:prstGeom>
          <a:noFill/>
          <a:ln w="9525" cap="flat" cmpd="sng">
            <a:solidFill>
              <a:schemeClr val="tx1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/>
          <a:p>
            <a:pPr algn="ctr"/>
            <a:endParaRPr lang="zh-CN" altLang="zh-CN"/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4648200" y="4095115"/>
            <a:ext cx="4008755" cy="239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合作作者：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1、各方具有合作创作的意图：共同完成一部作品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成为合作作者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2、各方事实上均对已完成的作品有实质性贡献</a:t>
            </a:r>
          </a:p>
        </p:txBody>
      </p:sp>
      <p:sp>
        <p:nvSpPr>
          <p:cNvPr id="10" name="AutoShape 15"/>
          <p:cNvSpPr>
            <a:spLocks noChangeArrowheads="1"/>
          </p:cNvSpPr>
          <p:nvPr/>
        </p:nvSpPr>
        <p:spPr bwMode="auto">
          <a:xfrm>
            <a:off x="612775" y="1888173"/>
            <a:ext cx="1655763" cy="647700"/>
          </a:xfrm>
          <a:prstGeom prst="roundRect">
            <a:avLst>
              <a:gd name="adj" fmla="val 11917"/>
            </a:avLst>
          </a:prstGeom>
          <a:gradFill rotWithShape="1">
            <a:gsLst>
              <a:gs pos="0">
                <a:srgbClr val="99CC00"/>
              </a:gs>
              <a:gs pos="100000">
                <a:srgbClr val="698C00"/>
              </a:gs>
            </a:gsLst>
            <a:lin ang="5400000" scaled="1"/>
          </a:gradFill>
          <a:ln w="25400" cap="flat" cmpd="sng">
            <a:solidFill>
              <a:srgbClr val="FEFEFE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ea typeface="黑体" panose="02010609060101010101" pitchFamily="49" charset="-122"/>
              </a:rPr>
              <a:t>  </a:t>
            </a:r>
            <a:r>
              <a:rPr lang="zh-CN" altLang="en-US" sz="2400" b="1">
                <a:solidFill>
                  <a:schemeClr val="bg1"/>
                </a:solidFill>
                <a:ea typeface="黑体" panose="02010609060101010101" pitchFamily="49" charset="-122"/>
              </a:rPr>
              <a:t>定  义</a:t>
            </a:r>
            <a:endParaRPr lang="zh-CN" altLang="en-US" sz="2400" b="1">
              <a:solidFill>
                <a:schemeClr val="bg1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9458" name="AutoShape 2"/>
          <p:cNvSpPr>
            <a:spLocks noChangeArrowheads="1"/>
          </p:cNvSpPr>
          <p:nvPr/>
        </p:nvSpPr>
        <p:spPr bwMode="auto">
          <a:xfrm>
            <a:off x="2240280" y="2952115"/>
            <a:ext cx="927100" cy="376555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</a:ln>
          <a:effectLst/>
        </p:spPr>
        <p:txBody>
          <a:bodyPr anchor="ctr"/>
          <a:lstStyle/>
          <a:p>
            <a:endParaRPr lang="zh-CN" altLang="en-US">
              <a:noFill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835" y="2178685"/>
            <a:ext cx="31750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AutoShape 15"/>
          <p:cNvSpPr>
            <a:spLocks noChangeArrowheads="1"/>
          </p:cNvSpPr>
          <p:nvPr/>
        </p:nvSpPr>
        <p:spPr bwMode="auto">
          <a:xfrm>
            <a:off x="394335" y="1116330"/>
            <a:ext cx="1212215" cy="650875"/>
          </a:xfrm>
          <a:prstGeom prst="roundRect">
            <a:avLst>
              <a:gd name="adj" fmla="val 11917"/>
            </a:avLst>
          </a:prstGeom>
          <a:gradFill rotWithShape="1">
            <a:gsLst>
              <a:gs pos="0">
                <a:srgbClr val="99CC00"/>
              </a:gs>
              <a:gs pos="100000">
                <a:srgbClr val="698C00"/>
              </a:gs>
            </a:gsLst>
            <a:lin ang="5400000" scaled="1"/>
          </a:gradFill>
          <a:ln w="25400" cap="flat" cmpd="sng">
            <a:solidFill>
              <a:srgbClr val="FEFEF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ea typeface="黑体" panose="02010609060101010101" pitchFamily="49" charset="-122"/>
              </a:rPr>
              <a:t>归  属</a:t>
            </a:r>
            <a:endParaRPr lang="zh-CN" altLang="en-US" sz="2400" b="1">
              <a:solidFill>
                <a:schemeClr val="bg1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微信图片_20210328223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60" y="965835"/>
            <a:ext cx="6686550" cy="57842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AutoShape 3"/>
          <p:cNvSpPr>
            <a:spLocks noChangeArrowheads="1"/>
          </p:cNvSpPr>
          <p:nvPr/>
        </p:nvSpPr>
        <p:spPr bwMode="auto">
          <a:xfrm>
            <a:off x="1476375" y="2423160"/>
            <a:ext cx="7056755" cy="133667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 cap="flat" cmpd="sng">
            <a:solidFill>
              <a:schemeClr val="tx1"/>
            </a:solidFill>
            <a:prstDash val="dash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34820" name="AutoShape 15"/>
          <p:cNvSpPr>
            <a:spLocks noChangeArrowheads="1"/>
          </p:cNvSpPr>
          <p:nvPr/>
        </p:nvSpPr>
        <p:spPr bwMode="auto">
          <a:xfrm>
            <a:off x="612775" y="2060893"/>
            <a:ext cx="1655763" cy="647700"/>
          </a:xfrm>
          <a:prstGeom prst="roundRect">
            <a:avLst>
              <a:gd name="adj" fmla="val 11917"/>
            </a:avLst>
          </a:prstGeom>
          <a:gradFill rotWithShape="1">
            <a:gsLst>
              <a:gs pos="0">
                <a:srgbClr val="99CC00"/>
              </a:gs>
              <a:gs pos="100000">
                <a:srgbClr val="698C00"/>
              </a:gs>
            </a:gsLst>
            <a:lin ang="5400000" scaled="1"/>
          </a:gradFill>
          <a:ln w="25400" cap="flat" cmpd="sng">
            <a:solidFill>
              <a:srgbClr val="FEFEFE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ea typeface="黑体" panose="02010609060101010101" pitchFamily="49" charset="-122"/>
              </a:rPr>
              <a:t>  定  义</a:t>
            </a:r>
            <a:endParaRPr lang="zh-CN" altLang="en-US" sz="2000" b="1">
              <a:solidFill>
                <a:schemeClr val="bg1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1605280" y="2651125"/>
            <a:ext cx="6827520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汇编作品：汇编若干作品、作品的片段或者不构成作品的数据或其他材料， 对其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内容的选择或编排体现独创性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的作品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55650" y="1089343"/>
            <a:ext cx="384048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ea typeface="黑体" panose="02010609060101010101" pitchFamily="49" charset="-122"/>
              </a:rPr>
              <a:t>四、汇编作品的著作权归属</a:t>
            </a:r>
            <a:endParaRPr lang="zh-CN" altLang="en-US" sz="3200" dirty="0"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476375" y="4003040"/>
            <a:ext cx="7056120" cy="2399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集合作品：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汇编若干作品、作品的片段而形成的作品，至于其中的作品或者作品的片断是否享有著作权在所不问，</a:t>
            </a:r>
            <a:r>
              <a:rPr lang="zh-CN" altLang="en-US" sz="2000" dirty="0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如报纸、期刊、百科全书、论文集等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事实作品：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又称数据汇编，是将不受著作权法保护的数据或者事实汇集在一起而形成的作品，</a:t>
            </a:r>
            <a:r>
              <a:rPr lang="zh-CN" altLang="en-US" sz="2000" dirty="0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如数据库作品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3313"/>
          <p:cNvSpPr>
            <a:spLocks noGrp="1"/>
          </p:cNvSpPr>
          <p:nvPr>
            <p:ph type="title"/>
          </p:nvPr>
        </p:nvSpPr>
        <p:spPr>
          <a:xfrm>
            <a:off x="1137285" y="1262380"/>
            <a:ext cx="6759575" cy="561340"/>
          </a:xfrm>
        </p:spPr>
        <p:txBody>
          <a:bodyPr vert="horz" lIns="69056" tIns="34529" rIns="69056" bIns="34529" rtlCol="0" anchor="ctr">
            <a:normAutofit/>
          </a:bodyPr>
          <a:lstStyle/>
          <a:p>
            <a:pPr algn="ctr"/>
            <a:r>
              <a:rPr lang="zh-CN" altLang="en-US" dirty="0">
                <a:ea typeface="黑体" panose="02010609060101010101" pitchFamily="49" charset="-122"/>
              </a:rPr>
              <a:t>第一节  著作权主体</a:t>
            </a:r>
          </a:p>
        </p:txBody>
      </p:sp>
      <p:sp>
        <p:nvSpPr>
          <p:cNvPr id="24579" name="文本占位符 24578"/>
          <p:cNvSpPr>
            <a:spLocks noGrp="1"/>
          </p:cNvSpPr>
          <p:nvPr/>
        </p:nvSpPr>
        <p:spPr>
          <a:xfrm>
            <a:off x="2222500" y="2031365"/>
            <a:ext cx="5455285" cy="257937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t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•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zh-CN" altLang="en-US" sz="2800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作者：自然人与法人</a:t>
            </a:r>
          </a:p>
          <a:p>
            <a:pPr algn="l">
              <a:lnSpc>
                <a:spcPct val="200000"/>
              </a:lnSpc>
              <a:spcBef>
                <a:spcPts val="0"/>
              </a:spcBef>
            </a:pPr>
            <a:r>
              <a:rPr lang="zh-CN" altLang="en-US" sz="2800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作者身份的确定</a:t>
            </a:r>
          </a:p>
          <a:p>
            <a:pPr algn="l">
              <a:lnSpc>
                <a:spcPct val="200000"/>
              </a:lnSpc>
              <a:spcBef>
                <a:spcPts val="0"/>
              </a:spcBef>
            </a:pPr>
            <a:endParaRPr lang="zh-CN" altLang="en-US" sz="2800" b="1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AutoShape 3"/>
          <p:cNvSpPr>
            <a:spLocks noChangeArrowheads="1"/>
          </p:cNvSpPr>
          <p:nvPr/>
        </p:nvSpPr>
        <p:spPr bwMode="auto">
          <a:xfrm>
            <a:off x="1214755" y="1811020"/>
            <a:ext cx="7421245" cy="1716405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 cap="flat" cmpd="sng">
            <a:solidFill>
              <a:schemeClr val="tx1"/>
            </a:solidFill>
            <a:prstDash val="dash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000"/>
              <a:t>   </a:t>
            </a:r>
          </a:p>
          <a:p>
            <a:r>
              <a:rPr lang="zh-CN" altLang="en-US" sz="2000"/>
              <a:t>  　　　</a:t>
            </a:r>
          </a:p>
        </p:txBody>
      </p:sp>
      <p:sp>
        <p:nvSpPr>
          <p:cNvPr id="35844" name="AutoShape 15"/>
          <p:cNvSpPr>
            <a:spLocks noChangeArrowheads="1"/>
          </p:cNvSpPr>
          <p:nvPr/>
        </p:nvSpPr>
        <p:spPr bwMode="auto">
          <a:xfrm>
            <a:off x="612775" y="1422400"/>
            <a:ext cx="1655763" cy="650875"/>
          </a:xfrm>
          <a:prstGeom prst="roundRect">
            <a:avLst>
              <a:gd name="adj" fmla="val 11917"/>
            </a:avLst>
          </a:prstGeom>
          <a:gradFill rotWithShape="1">
            <a:gsLst>
              <a:gs pos="0">
                <a:srgbClr val="99CC00"/>
              </a:gs>
              <a:gs pos="100000">
                <a:srgbClr val="698C00"/>
              </a:gs>
            </a:gsLst>
            <a:lin ang="5400000" scaled="1"/>
          </a:gradFill>
          <a:ln w="25400" cap="flat" cmpd="sng">
            <a:solidFill>
              <a:srgbClr val="FEFEF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ea typeface="黑体" panose="02010609060101010101" pitchFamily="49" charset="-122"/>
              </a:rPr>
              <a:t>归  属</a:t>
            </a:r>
            <a:endParaRPr lang="zh-CN" altLang="en-US" sz="2400" b="1">
              <a:solidFill>
                <a:schemeClr val="bg1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1412240" y="1957705"/>
            <a:ext cx="702691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汇编作品的</a:t>
            </a:r>
            <a:r>
              <a:rPr lang="zh-CN" altLang="en-US" sz="2000" dirty="0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整体著作权归属汇编人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如果汇编行为构成了职务行为以致形成了职务作品，那么其著作权归属就按照职务作品著作权归属的规定处理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281430" y="3693160"/>
            <a:ext cx="7287895" cy="239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集合作品注意事项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汇编人在利用原作品时，必须经过原作者的许可；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利用整个汇编作品，须取得汇编作品著作权人与单个作品著作权人的双重许可</a:t>
            </a: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数据汇编：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汇编人仅就其设计和编排的结构或者形式享有著作权，对数据内容的摘录与再利用适用反不正当竞争法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03555" y="1347470"/>
            <a:ext cx="63620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黑体" panose="02010609060101010101" pitchFamily="49" charset="-122"/>
              </a:rPr>
              <a:t>思考：演绎作品、合作作品与汇编作品</a:t>
            </a:r>
          </a:p>
        </p:txBody>
      </p:sp>
      <p:pic>
        <p:nvPicPr>
          <p:cNvPr id="2" name="图片 1" descr="timg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80" y="1899920"/>
            <a:ext cx="6010275" cy="40201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3313"/>
          <p:cNvSpPr>
            <a:spLocks noGrp="1"/>
          </p:cNvSpPr>
          <p:nvPr>
            <p:ph type="title"/>
          </p:nvPr>
        </p:nvSpPr>
        <p:spPr>
          <a:xfrm>
            <a:off x="1073785" y="1262380"/>
            <a:ext cx="7442835" cy="561340"/>
          </a:xfrm>
        </p:spPr>
        <p:txBody>
          <a:bodyPr vert="horz" lIns="69056" tIns="34529" rIns="69056" bIns="34529" rtlCol="0" anchor="ctr">
            <a:normAutofit/>
          </a:bodyPr>
          <a:lstStyle/>
          <a:p>
            <a:pPr algn="ctr"/>
            <a:r>
              <a:rPr lang="zh-CN" altLang="en-US" sz="2800" dirty="0">
                <a:ea typeface="黑体" panose="02010609060101010101" pitchFamily="49" charset="-122"/>
              </a:rPr>
              <a:t>第三节    著作权归属：特别安排</a:t>
            </a:r>
          </a:p>
        </p:txBody>
      </p:sp>
      <p:sp>
        <p:nvSpPr>
          <p:cNvPr id="24579" name="文本占位符 24578"/>
          <p:cNvSpPr>
            <a:spLocks noGrp="1"/>
          </p:cNvSpPr>
          <p:nvPr/>
        </p:nvSpPr>
        <p:spPr>
          <a:xfrm>
            <a:off x="1439545" y="1781175"/>
            <a:ext cx="6592570" cy="414274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t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•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一、职务作品的著作权归属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二、视听作品的著作权归属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三、委托作品的著作权归属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sz="2400" b="1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四、原件所有人的特别权利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AutoShape 3"/>
          <p:cNvSpPr>
            <a:spLocks noChangeArrowheads="1"/>
          </p:cNvSpPr>
          <p:nvPr/>
        </p:nvSpPr>
        <p:spPr bwMode="auto">
          <a:xfrm>
            <a:off x="4563110" y="5382895"/>
            <a:ext cx="3844290" cy="95504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12140" y="3503295"/>
            <a:ext cx="3289300" cy="70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自然人为完成法人或非法人组织工作任务所创作的作品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4738370" y="5396230"/>
            <a:ext cx="3519805" cy="101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法律、行政法规规定或者合同约定著作权由法人或者非法人组织享有的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职务作品</a:t>
            </a: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612775" y="1223645"/>
            <a:ext cx="3840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ea typeface="黑体" panose="02010609060101010101" pitchFamily="49" charset="-122"/>
              </a:rPr>
              <a:t>一、职务作品的著作权归属</a:t>
            </a:r>
          </a:p>
        </p:txBody>
      </p:sp>
      <p:sp>
        <p:nvSpPr>
          <p:cNvPr id="17" name="AutoShape 2"/>
          <p:cNvSpPr>
            <a:spLocks noChangeArrowheads="1"/>
          </p:cNvSpPr>
          <p:nvPr/>
        </p:nvSpPr>
        <p:spPr bwMode="auto">
          <a:xfrm>
            <a:off x="612140" y="3418205"/>
            <a:ext cx="3289300" cy="8636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AutoShape 2"/>
          <p:cNvSpPr>
            <a:spLocks noChangeArrowheads="1"/>
          </p:cNvSpPr>
          <p:nvPr/>
        </p:nvSpPr>
        <p:spPr bwMode="auto">
          <a:xfrm>
            <a:off x="4563745" y="2990215"/>
            <a:ext cx="3843655" cy="121983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644390" y="2989580"/>
            <a:ext cx="376301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利用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法人或者非法人组织的物质技术条件创作，并由其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承担责任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的工程设计图、产品设计图、地图、示意图、计算机软件等</a:t>
            </a:r>
          </a:p>
        </p:txBody>
      </p:sp>
      <p:sp>
        <p:nvSpPr>
          <p:cNvPr id="20" name="AutoShape 2"/>
          <p:cNvSpPr>
            <a:spLocks noChangeArrowheads="1"/>
          </p:cNvSpPr>
          <p:nvPr/>
        </p:nvSpPr>
        <p:spPr bwMode="auto">
          <a:xfrm>
            <a:off x="4563110" y="4321175"/>
            <a:ext cx="3844290" cy="9429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accent1">
                <a:shade val="50000"/>
              </a:schemeClr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44390" y="4321175"/>
            <a:ext cx="376364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报社、期刊社、通讯社、广播电台、电视台的工作人员创作的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职务作品</a:t>
            </a: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1124585" y="2230363"/>
            <a:ext cx="2374265" cy="647700"/>
          </a:xfrm>
          <a:prstGeom prst="roundRect">
            <a:avLst>
              <a:gd name="adj" fmla="val 11917"/>
            </a:avLst>
          </a:prstGeom>
          <a:gradFill rotWithShape="1">
            <a:gsLst>
              <a:gs pos="0">
                <a:srgbClr val="99CC00"/>
              </a:gs>
              <a:gs pos="100000">
                <a:srgbClr val="698C00"/>
              </a:gs>
            </a:gsLst>
            <a:lin ang="5400000" scaled="1"/>
          </a:gradFill>
          <a:ln w="25400" cap="flat" cmpd="sng">
            <a:solidFill>
              <a:srgbClr val="FEFEFE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黑体" panose="02010609060101010101" pitchFamily="49" charset="-122"/>
              </a:rPr>
              <a:t>一般职务作品</a:t>
            </a:r>
            <a:endParaRPr lang="zh-CN" altLang="en-US" sz="2000" b="1" dirty="0">
              <a:solidFill>
                <a:schemeClr val="bg1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auto">
          <a:xfrm>
            <a:off x="5480248" y="2230187"/>
            <a:ext cx="2374265" cy="647700"/>
          </a:xfrm>
          <a:prstGeom prst="roundRect">
            <a:avLst>
              <a:gd name="adj" fmla="val 11917"/>
            </a:avLst>
          </a:prstGeom>
          <a:gradFill rotWithShape="1">
            <a:gsLst>
              <a:gs pos="0">
                <a:srgbClr val="99CC00"/>
              </a:gs>
              <a:gs pos="100000">
                <a:srgbClr val="698C00"/>
              </a:gs>
            </a:gsLst>
            <a:lin ang="5400000" scaled="1"/>
          </a:gradFill>
          <a:ln w="25400" cap="flat" cmpd="sng">
            <a:solidFill>
              <a:srgbClr val="FEFEFE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a typeface="黑体" panose="02010609060101010101" pitchFamily="49" charset="-122"/>
              </a:rPr>
              <a:t>特殊职务作品</a:t>
            </a:r>
            <a:endParaRPr lang="zh-CN" altLang="en-US" sz="2000" b="1" dirty="0">
              <a:solidFill>
                <a:schemeClr val="bg1"/>
              </a:solidFill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58672" y="5119889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法定、约定</a:t>
            </a:r>
            <a:endParaRPr lang="zh-CN" altLang="en-US" dirty="0"/>
          </a:p>
        </p:txBody>
      </p:sp>
      <p:cxnSp>
        <p:nvCxnSpPr>
          <p:cNvPr id="6" name="直接箭头连接符 5"/>
          <p:cNvCxnSpPr>
            <a:stCxn id="17" idx="2"/>
            <a:endCxn id="23555" idx="1"/>
          </p:cNvCxnSpPr>
          <p:nvPr/>
        </p:nvCxnSpPr>
        <p:spPr>
          <a:xfrm>
            <a:off x="2256790" y="4281805"/>
            <a:ext cx="2306320" cy="1578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Group 3"/>
          <p:cNvGrpSpPr/>
          <p:nvPr/>
        </p:nvGrpSpPr>
        <p:grpSpPr bwMode="auto">
          <a:xfrm>
            <a:off x="436245" y="1791335"/>
            <a:ext cx="4165600" cy="4227195"/>
            <a:chOff x="-844" y="0"/>
            <a:chExt cx="5537989" cy="750969"/>
          </a:xfrm>
        </p:grpSpPr>
        <p:sp>
          <p:nvSpPr>
            <p:cNvPr id="24580" name="矩形​​ 4"/>
            <p:cNvSpPr>
              <a:spLocks noChangeArrowheads="1"/>
            </p:cNvSpPr>
            <p:nvPr/>
          </p:nvSpPr>
          <p:spPr bwMode="auto">
            <a:xfrm>
              <a:off x="0" y="0"/>
              <a:ext cx="5537145" cy="7509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581" name="矩形​​ 6"/>
            <p:cNvSpPr>
              <a:spLocks noChangeArrowheads="1"/>
            </p:cNvSpPr>
            <p:nvPr/>
          </p:nvSpPr>
          <p:spPr bwMode="auto">
            <a:xfrm>
              <a:off x="-844" y="0"/>
              <a:ext cx="5486493" cy="62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 fontAlgn="auto">
                <a:lnSpc>
                  <a:spcPct val="130000"/>
                </a:lnSpc>
                <a:buFont typeface="Wingdings" panose="05000000000000000000" charset="0"/>
                <a:buChar char=""/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著作权由</a:t>
              </a:r>
              <a:r>
                <a:rPr lang="zh-CN" altLang="en-US" sz="2400" dirty="0">
                  <a:solidFill>
                    <a:srgbClr val="CC33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作者享有</a:t>
              </a:r>
              <a:endPara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marL="342900" indent="-342900" fontAlgn="auto">
                <a:lnSpc>
                  <a:spcPct val="130000"/>
                </a:lnSpc>
                <a:buFont typeface="Wingdings" panose="05000000000000000000" charset="0"/>
                <a:buChar char=""/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法人或其他组织在业务范围内优先使用：</a:t>
              </a:r>
            </a:p>
            <a:p>
              <a:pPr marL="450215" indent="-342900" fontAlgn="auto">
                <a:lnSpc>
                  <a:spcPct val="130000"/>
                </a:lnSpc>
                <a:buFont typeface="Wingdings" panose="05000000000000000000" charset="0"/>
                <a:buChar char=""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作品完成2年内，未经单位同意，作者不</a:t>
              </a:r>
              <a:r>
                <a:rPr lang="zh-CN" altLang="en-US" sz="20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得许可第三人以与单位使用的相同方式</a:t>
              </a: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使用该作品</a:t>
              </a:r>
            </a:p>
            <a:p>
              <a:pPr marL="450215" indent="-342900" fontAlgn="auto">
                <a:lnSpc>
                  <a:spcPct val="130000"/>
                </a:lnSpc>
                <a:buFont typeface="Wingdings" panose="05000000000000000000" charset="0"/>
                <a:buChar char=""/>
              </a:pP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经单位同意，作者与单位按约定比例分配报酬（《条例》</a:t>
              </a:r>
              <a:r>
                <a:rPr lang="en-US" altLang="zh-CN" sz="20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12</a:t>
              </a:r>
              <a:r>
                <a:rPr lang="zh-CN" altLang="en-US" sz="2000" dirty="0">
                  <a:latin typeface="华文楷体" panose="02010600040101010101" pitchFamily="2" charset="-122"/>
                  <a:ea typeface="华文楷体" panose="02010600040101010101" pitchFamily="2" charset="-122"/>
                  <a:sym typeface="+mn-ea"/>
                </a:rPr>
                <a:t>）</a:t>
              </a:r>
              <a:endPara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endParaRPr>
            </a:p>
          </p:txBody>
        </p:sp>
      </p:grpSp>
      <p:sp>
        <p:nvSpPr>
          <p:cNvPr id="24583" name="矩形​​ 41"/>
          <p:cNvSpPr>
            <a:spLocks noChangeArrowheads="1"/>
          </p:cNvSpPr>
          <p:nvPr/>
        </p:nvSpPr>
        <p:spPr bwMode="auto">
          <a:xfrm>
            <a:off x="436563" y="1288098"/>
            <a:ext cx="4167187" cy="503237"/>
          </a:xfrm>
          <a:prstGeom prst="rect">
            <a:avLst/>
          </a:prstGeom>
          <a:solidFill>
            <a:srgbClr val="7373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一般职务作品</a:t>
            </a:r>
          </a:p>
        </p:txBody>
      </p:sp>
      <p:grpSp>
        <p:nvGrpSpPr>
          <p:cNvPr id="24584" name="Group 8"/>
          <p:cNvGrpSpPr/>
          <p:nvPr/>
        </p:nvGrpSpPr>
        <p:grpSpPr bwMode="auto">
          <a:xfrm>
            <a:off x="4932680" y="1734185"/>
            <a:ext cx="3810635" cy="4283710"/>
            <a:chOff x="0" y="0"/>
            <a:chExt cx="5537463" cy="432384"/>
          </a:xfrm>
        </p:grpSpPr>
        <p:sp>
          <p:nvSpPr>
            <p:cNvPr id="24585" name="矩形​​ 4"/>
            <p:cNvSpPr>
              <a:spLocks noChangeArrowheads="1"/>
            </p:cNvSpPr>
            <p:nvPr/>
          </p:nvSpPr>
          <p:spPr bwMode="auto">
            <a:xfrm>
              <a:off x="0" y="0"/>
              <a:ext cx="5537463" cy="43238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586" name="矩形​​ 6"/>
            <p:cNvSpPr>
              <a:spLocks noChangeArrowheads="1"/>
            </p:cNvSpPr>
            <p:nvPr/>
          </p:nvSpPr>
          <p:spPr bwMode="auto">
            <a:xfrm>
              <a:off x="88578" y="23931"/>
              <a:ext cx="5359893" cy="288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 fontAlgn="auto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作者享有署名权</a:t>
              </a:r>
            </a:p>
            <a:p>
              <a:pPr marL="342900" indent="-342900" fontAlgn="auto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著作权的</a:t>
              </a:r>
              <a:r>
                <a:rPr lang="zh-CN" altLang="en-US" sz="24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其他权利</a:t>
              </a:r>
              <a:r>
                <a:rPr lang="zh-CN" altLang="en-US" sz="24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归法人或非法人组织享有</a:t>
              </a:r>
              <a:endParaRPr lang="zh-CN" altLang="en-US" sz="2400" dirty="0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pPr marL="342900" indent="-342900" fontAlgn="auto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法人或非法人组织</a:t>
              </a:r>
              <a:r>
                <a:rPr lang="zh-CN" altLang="en-US" sz="24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可以</a:t>
              </a:r>
              <a:r>
                <a:rPr lang="zh-CN" altLang="en-US" sz="24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给予作者奖励</a:t>
              </a:r>
            </a:p>
          </p:txBody>
        </p:sp>
      </p:grpSp>
      <p:sp>
        <p:nvSpPr>
          <p:cNvPr id="24588" name="矩形​​ 41"/>
          <p:cNvSpPr>
            <a:spLocks noChangeArrowheads="1"/>
          </p:cNvSpPr>
          <p:nvPr/>
        </p:nvSpPr>
        <p:spPr bwMode="auto">
          <a:xfrm>
            <a:off x="4900613" y="1288098"/>
            <a:ext cx="3811587" cy="503237"/>
          </a:xfrm>
          <a:prstGeom prst="rect">
            <a:avLst/>
          </a:prstGeom>
          <a:solidFill>
            <a:srgbClr val="7373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特殊职务作品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539750" y="1116330"/>
            <a:ext cx="45326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华文行楷" panose="02010800040101010101" pitchFamily="2" charset="-122"/>
                <a:ea typeface="华文行楷" panose="02010800040101010101" pitchFamily="2" charset="-122"/>
                <a:hlinkClick r:id="rId2" action="ppaction://hlinkfile"/>
              </a:rPr>
              <a:t>案例</a:t>
            </a:r>
            <a:r>
              <a:rPr lang="en-US" altLang="zh-CN" sz="2400" dirty="0">
                <a:solidFill>
                  <a:schemeClr val="bg2"/>
                </a:solidFill>
                <a:latin typeface="华文行楷" panose="02010800040101010101" pitchFamily="2" charset="-122"/>
                <a:ea typeface="华文行楷" panose="02010800040101010101" pitchFamily="2" charset="-122"/>
                <a:hlinkClick r:id="rId2" action="ppaction://hlinkfile"/>
              </a:rPr>
              <a:t>1</a:t>
            </a:r>
            <a:r>
              <a:rPr lang="zh-CN" altLang="en-US" sz="2400" dirty="0">
                <a:solidFill>
                  <a:schemeClr val="bg2"/>
                </a:solidFill>
                <a:latin typeface="华文行楷" panose="02010800040101010101" pitchFamily="2" charset="-122"/>
                <a:ea typeface="华文行楷" panose="02010800040101010101" pitchFamily="2" charset="-122"/>
                <a:hlinkClick r:id="rId2" action="ppaction://hlinkfile"/>
              </a:rPr>
              <a:t>：高丽娅诉学校教案侵权案</a:t>
            </a:r>
          </a:p>
        </p:txBody>
      </p:sp>
      <p:sp>
        <p:nvSpPr>
          <p:cNvPr id="25604" name="矩形​​ 27"/>
          <p:cNvSpPr>
            <a:spLocks noChangeArrowheads="1"/>
          </p:cNvSpPr>
          <p:nvPr/>
        </p:nvSpPr>
        <p:spPr bwMode="auto">
          <a:xfrm>
            <a:off x="433705" y="1746250"/>
            <a:ext cx="8275955" cy="4863465"/>
          </a:xfrm>
          <a:prstGeom prst="rect">
            <a:avLst/>
          </a:prstGeom>
          <a:solidFill>
            <a:srgbClr val="F2F2F2"/>
          </a:solidFill>
          <a:ln w="12700">
            <a:solidFill>
              <a:srgbClr val="BFBFBF"/>
            </a:solidFill>
            <a:prstDash val="dash"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indent="457200" algn="l" fontAlgn="auto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高丽娅为某学校教师。从1990年至2002年，高丽娅每学期都按学校要求编写和上交教案，先后上交教案48册。后高丽娅要求返还教案。学校只归还了4册，余下44册下落不明。2002年5月，高丽娅向法院起诉，要求学校返还教案本并赔偿经济损失。</a:t>
            </a:r>
          </a:p>
          <a:p>
            <a:pPr indent="457200" algn="l" fontAlgn="auto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学校认为：教案属职务作品，所有权应归学校，学校对其处分不构成侵权。而且，学校曾通知高丽娅取回，但其一直没有取，</a:t>
            </a:r>
          </a:p>
          <a:p>
            <a:pPr indent="0" algn="l" fontAlgn="auto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学校已尽到通知义务。</a:t>
            </a:r>
          </a:p>
          <a:p>
            <a:pPr indent="457200" algn="l" fontAlgn="auto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法院认为：教案编写并不是主要依靠学校的物质技</a:t>
            </a:r>
          </a:p>
          <a:p>
            <a:pPr indent="0" algn="l" fontAlgn="auto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术条件完成的，也不是由学校来承担法律责任的，著作</a:t>
            </a:r>
          </a:p>
          <a:p>
            <a:pPr indent="0" algn="l" fontAlgn="auto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权应归原告。</a:t>
            </a:r>
          </a:p>
        </p:txBody>
      </p:sp>
      <p:pic>
        <p:nvPicPr>
          <p:cNvPr id="25605" name="Picture 10" descr="http://pic002.cnblogs.com/images/2010/14032/2010111221262829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187825"/>
            <a:ext cx="2032635" cy="2421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103282239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1849120"/>
            <a:ext cx="8794750" cy="3957955"/>
          </a:xfrm>
          <a:prstGeom prst="rect">
            <a:avLst/>
          </a:prstGeom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539750" y="1116330"/>
            <a:ext cx="383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华文行楷" panose="02010800040101010101" pitchFamily="2" charset="-122"/>
                <a:ea typeface="华文行楷" panose="02010800040101010101" pitchFamily="2" charset="-122"/>
                <a:hlinkClick r:id="rId3" action="ppaction://hlinkfile"/>
              </a:rPr>
              <a:t>案例</a:t>
            </a:r>
            <a:r>
              <a:rPr lang="en-US" altLang="zh-CN" sz="2400" dirty="0">
                <a:solidFill>
                  <a:schemeClr val="bg2"/>
                </a:solidFill>
                <a:latin typeface="华文行楷" panose="02010800040101010101" pitchFamily="2" charset="-122"/>
                <a:ea typeface="华文行楷" panose="02010800040101010101" pitchFamily="2" charset="-122"/>
                <a:hlinkClick r:id="rId3" action="ppaction://hlinkfile"/>
              </a:rPr>
              <a:t>2</a:t>
            </a:r>
            <a:r>
              <a:rPr lang="zh-CN" altLang="en-US" sz="2400" dirty="0">
                <a:solidFill>
                  <a:schemeClr val="bg2"/>
                </a:solidFill>
                <a:latin typeface="华文行楷" panose="02010800040101010101" pitchFamily="2" charset="-122"/>
                <a:ea typeface="华文行楷" panose="02010800040101010101" pitchFamily="2" charset="-122"/>
                <a:hlinkClick r:id="rId3" action="ppaction://hlinkfile"/>
              </a:rPr>
              <a:t>：业务范围认定案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113280"/>
            <a:ext cx="5730240" cy="3576955"/>
          </a:xfrm>
          <a:prstGeom prst="rect">
            <a:avLst/>
          </a:prstGeom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224270" y="1816735"/>
            <a:ext cx="2593340" cy="424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ea typeface="楷体_GB2312" pitchFamily="49" charset="-122"/>
              </a:rPr>
              <a:t>作品为特殊职务作品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历史背景：</a:t>
            </a:r>
            <a:r>
              <a:rPr lang="zh-CN" altLang="en-US" sz="2000" dirty="0">
                <a:ea typeface="楷体_GB2312" pitchFamily="49" charset="-122"/>
              </a:rPr>
              <a:t>经济体制、法律制度、社会现实和约定俗成的普遍认知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当事人行为：</a:t>
            </a:r>
            <a:r>
              <a:rPr lang="zh-CN" altLang="en-US" sz="2000" dirty="0">
                <a:ea typeface="楷体_GB2312" pitchFamily="49" charset="-122"/>
              </a:rPr>
              <a:t>单位规章制度、明令禁止、报酬、双方言行等方面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96240" y="1066800"/>
            <a:ext cx="72351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华文行楷" panose="02010800040101010101" pitchFamily="2" charset="-122"/>
                <a:ea typeface="华文行楷" panose="02010800040101010101" pitchFamily="2" charset="-122"/>
                <a:hlinkClick r:id="rId3" action="ppaction://hlinkfile"/>
              </a:rPr>
              <a:t>案例</a:t>
            </a:r>
            <a:r>
              <a:rPr lang="en-US" altLang="zh-CN" sz="2400" dirty="0">
                <a:solidFill>
                  <a:schemeClr val="bg2"/>
                </a:solidFill>
                <a:latin typeface="华文行楷" panose="02010800040101010101" pitchFamily="2" charset="-122"/>
                <a:ea typeface="华文行楷" panose="02010800040101010101" pitchFamily="2" charset="-122"/>
                <a:hlinkClick r:id="rId3" action="ppaction://hlinkfile"/>
              </a:rPr>
              <a:t>3</a:t>
            </a:r>
            <a:r>
              <a:rPr lang="zh-CN" altLang="en-US" sz="2400" dirty="0">
                <a:solidFill>
                  <a:schemeClr val="bg2"/>
                </a:solidFill>
                <a:latin typeface="华文行楷" panose="02010800040101010101" pitchFamily="2" charset="-122"/>
                <a:ea typeface="华文行楷" panose="02010800040101010101" pitchFamily="2" charset="-122"/>
                <a:hlinkClick r:id="rId3" action="ppaction://hlinkfile"/>
              </a:rPr>
              <a:t>：法人作品、特殊职务作品与一般职务作品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489585" y="1033813"/>
            <a:ext cx="53835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ea typeface="黑体" panose="02010609060101010101" pitchFamily="49" charset="-122"/>
              </a:rPr>
              <a:t>二、视听作品的著作权归属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429895" y="1568450"/>
            <a:ext cx="8350250" cy="507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性质解读</a:t>
            </a:r>
          </a:p>
          <a:p>
            <a:pPr marL="702310" indent="-3429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视听作品与原作品的关系：演绎作品</a:t>
            </a:r>
          </a:p>
          <a:p>
            <a:pPr marL="702310" indent="-3429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创作主体：合作作品</a:t>
            </a:r>
          </a:p>
          <a:p>
            <a:pPr marL="702310" indent="-342900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制作者与创作者的关系：委托作品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职务作品</a:t>
            </a:r>
          </a:p>
          <a:p>
            <a:pPr marL="34290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归属规则</a:t>
            </a:r>
          </a:p>
          <a:p>
            <a:pPr marL="70231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电影电视剧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法定转让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：著作权由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制作者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享有，编剧、导演、摄影、作词、作曲等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作者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享有署名权，依约获酬</a:t>
            </a:r>
          </a:p>
          <a:p>
            <a:pPr marL="70231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其他作品：约定优先</a:t>
            </a:r>
          </a:p>
          <a:p>
            <a:pPr marL="702310" indent="-342900" algn="l" fontAlgn="auto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剧本、音乐等可以单独使用的作品：各自作者单独行使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97205" y="1112520"/>
            <a:ext cx="8308340" cy="491744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视听作品的立法例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、制片者主义（或称“电影版权”制度）：美国、英国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、创作者主义：多数国家辅以合法化推定制度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法国的类别方法：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L.113-7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推定剧本作者、改编作者、对白作者、乐曲作者、导演为合作作者，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原作作者视为新作作者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L.132-24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推定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除乐曲作者以外的作者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与制作者的合同导致视听作品独占使用权转让给制作者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德国的个案方法：明确排除在拍摄电影时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所使用的作品的作者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不属于创作行为的参与者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，作者认定依据实际创作行为确定；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89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条规定参与制作并取得著作权的人有义务授予独占权利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1"/>
          <p:cNvGrpSpPr/>
          <p:nvPr/>
        </p:nvGrpSpPr>
        <p:grpSpPr bwMode="auto">
          <a:xfrm>
            <a:off x="1917065" y="2342515"/>
            <a:ext cx="5441950" cy="1272540"/>
            <a:chOff x="683" y="1725"/>
            <a:chExt cx="3428" cy="2304"/>
          </a:xfrm>
        </p:grpSpPr>
        <p:grpSp>
          <p:nvGrpSpPr>
            <p:cNvPr id="11" name="Group 12"/>
            <p:cNvGrpSpPr/>
            <p:nvPr/>
          </p:nvGrpSpPr>
          <p:grpSpPr bwMode="auto">
            <a:xfrm>
              <a:off x="1807" y="1725"/>
              <a:ext cx="2304" cy="2304"/>
              <a:chOff x="2289" y="1890"/>
              <a:chExt cx="2304" cy="2304"/>
            </a:xfrm>
          </p:grpSpPr>
          <p:sp>
            <p:nvSpPr>
              <p:cNvPr id="19" name="Oval 13"/>
              <p:cNvSpPr>
                <a:spLocks noChangeArrowheads="1"/>
              </p:cNvSpPr>
              <p:nvPr/>
            </p:nvSpPr>
            <p:spPr bwMode="auto">
              <a:xfrm>
                <a:off x="2289" y="1890"/>
                <a:ext cx="2304" cy="2304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  <a:ln w="254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Rectangle 14"/>
              <p:cNvSpPr>
                <a:spLocks noChangeArrowheads="1"/>
              </p:cNvSpPr>
              <p:nvPr/>
            </p:nvSpPr>
            <p:spPr bwMode="auto">
              <a:xfrm>
                <a:off x="3025" y="2616"/>
                <a:ext cx="1115" cy="9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zh-CN" altLang="en-US" sz="2800" b="1" dirty="0">
                    <a:ea typeface="宋体" panose="02010600030101010101" pitchFamily="2" charset="-122"/>
                  </a:rPr>
                  <a:t>作     者</a:t>
                </a:r>
                <a:endParaRPr kumimoji="0" lang="zh-CN" altLang="en-US" sz="2800" b="1" dirty="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" name="Group 15"/>
            <p:cNvGrpSpPr/>
            <p:nvPr/>
          </p:nvGrpSpPr>
          <p:grpSpPr bwMode="auto">
            <a:xfrm>
              <a:off x="683" y="1725"/>
              <a:ext cx="2304" cy="2304"/>
              <a:chOff x="1182" y="1770"/>
              <a:chExt cx="2304" cy="2304"/>
            </a:xfrm>
          </p:grpSpPr>
          <p:sp>
            <p:nvSpPr>
              <p:cNvPr id="17" name="Oval 16"/>
              <p:cNvSpPr>
                <a:spLocks noChangeArrowheads="1"/>
              </p:cNvSpPr>
              <p:nvPr/>
            </p:nvSpPr>
            <p:spPr bwMode="auto">
              <a:xfrm>
                <a:off x="1182" y="1770"/>
                <a:ext cx="2304" cy="2304"/>
              </a:xfrm>
              <a:prstGeom prst="ellipse">
                <a:avLst/>
              </a:prstGeom>
              <a:solidFill>
                <a:srgbClr val="FF3300">
                  <a:alpha val="50000"/>
                </a:srgbClr>
              </a:solidFill>
              <a:ln w="25400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dirty="0"/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1759" y="2496"/>
                <a:ext cx="1150" cy="9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kumimoji="0" lang="zh-CN" altLang="en-US" sz="2800" dirty="0">
                    <a:ea typeface="宋体" panose="02010600030101010101" pitchFamily="2" charset="-122"/>
                  </a:rPr>
                  <a:t>著作权人</a:t>
                </a:r>
              </a:p>
            </p:txBody>
          </p:sp>
        </p:grpSp>
      </p:grpSp>
      <p:cxnSp>
        <p:nvCxnSpPr>
          <p:cNvPr id="2" name="直接箭头连接符 1"/>
          <p:cNvCxnSpPr/>
          <p:nvPr/>
        </p:nvCxnSpPr>
        <p:spPr>
          <a:xfrm flipH="1">
            <a:off x="2588260" y="3388360"/>
            <a:ext cx="487680" cy="547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967740" y="3996690"/>
            <a:ext cx="35706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受让人、继承人、受赠人、遗赠受领人等</a:t>
            </a:r>
            <a:r>
              <a:rPr lang="en-US" altLang="zh-CN" sz="24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&amp; </a:t>
            </a:r>
            <a:r>
              <a:rPr lang="zh-CN" altLang="en-US" sz="24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国家</a:t>
            </a:r>
          </a:p>
        </p:txBody>
      </p:sp>
      <p:sp>
        <p:nvSpPr>
          <p:cNvPr id="21" name="标题 7169"/>
          <p:cNvSpPr>
            <a:spLocks noGrp="1"/>
          </p:cNvSpPr>
          <p:nvPr>
            <p:ph type="title"/>
          </p:nvPr>
        </p:nvSpPr>
        <p:spPr>
          <a:xfrm>
            <a:off x="698342" y="1104345"/>
            <a:ext cx="5945981" cy="709136"/>
          </a:xfrm>
          <a:ln w="9525">
            <a:noFill/>
            <a:miter/>
          </a:ln>
        </p:spPr>
        <p:txBody>
          <a:bodyPr anchor="ctr"/>
          <a:lstStyle/>
          <a:p>
            <a:r>
              <a:rPr lang="zh-CN" altLang="en-US" sz="2800" dirty="0">
                <a:ea typeface="黑体" panose="02010609060101010101" pitchFamily="49" charset="-122"/>
              </a:rPr>
              <a:t>一、作者</a:t>
            </a:r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ChangeArrowheads="1"/>
          </p:cNvSpPr>
          <p:nvPr/>
        </p:nvSpPr>
        <p:spPr bwMode="auto">
          <a:xfrm>
            <a:off x="755650" y="2357119"/>
            <a:ext cx="7632700" cy="581757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727075" y="1397000"/>
            <a:ext cx="637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黑体" panose="02010609060101010101" pitchFamily="49" charset="-122"/>
              </a:rPr>
              <a:t>三、委托作品的著作权归属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755650" y="2392589"/>
            <a:ext cx="7632699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委托作品是指受托人按照委托人的特定要求创作的作品</a:t>
            </a:r>
          </a:p>
        </p:txBody>
      </p:sp>
      <p:sp>
        <p:nvSpPr>
          <p:cNvPr id="28679" name="AutoShape 7"/>
          <p:cNvSpPr>
            <a:spLocks noChangeArrowheads="1"/>
          </p:cNvSpPr>
          <p:nvPr/>
        </p:nvSpPr>
        <p:spPr bwMode="auto">
          <a:xfrm>
            <a:off x="755650" y="3696335"/>
            <a:ext cx="3199130" cy="248539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384675" y="3709670"/>
            <a:ext cx="3926205" cy="239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hlink"/>
              </a:buClr>
              <a:buFont typeface="Wingdings" panose="05000000000000000000" charset="0"/>
              <a:buChar char="Ø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合同未作明确约定或者没有订立合同的，著作权属于</a:t>
            </a:r>
            <a:r>
              <a:rPr lang="zh-CN" altLang="en-US" sz="2000" dirty="0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受托人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chemeClr val="hlink"/>
              </a:buClr>
              <a:buFont typeface="Wingdings" panose="05000000000000000000" charset="0"/>
              <a:buChar char="Ø"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双方没有约定使用作品范围的，委托人可以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在委托创作的特定目的范围内免费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使用该作品</a:t>
            </a:r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 rot="13500000">
            <a:off x="4074319" y="3097238"/>
            <a:ext cx="588963" cy="581025"/>
          </a:xfrm>
          <a:custGeom>
            <a:avLst/>
            <a:gdLst>
              <a:gd name="G0" fmla="+- 9257 0 0"/>
              <a:gd name="G1" fmla="+- 18514 0 0"/>
              <a:gd name="G2" fmla="+- 6171 0 0"/>
              <a:gd name="G3" fmla="*/ 9257 1 2"/>
              <a:gd name="G4" fmla="+- G3 10800 0"/>
              <a:gd name="G5" fmla="+- 21600 9257 18514"/>
              <a:gd name="G6" fmla="+- 18514 6171 0"/>
              <a:gd name="G7" fmla="*/ G6 1 2"/>
              <a:gd name="G8" fmla="*/ 18514 2 1"/>
              <a:gd name="G9" fmla="+- G8 0 21600"/>
              <a:gd name="G10" fmla="+- G5 0 G4"/>
              <a:gd name="G11" fmla="+- 9257 0 G4"/>
              <a:gd name="G12" fmla="*/ G2 G10 G11"/>
              <a:gd name="T0" fmla="*/ 15429 w 21600"/>
              <a:gd name="T1" fmla="*/ 0 h 21600"/>
              <a:gd name="T2" fmla="*/ 9257 w 21600"/>
              <a:gd name="T3" fmla="*/ 6171 h 21600"/>
              <a:gd name="T4" fmla="*/ 6171 w 21600"/>
              <a:gd name="T5" fmla="*/ 9257 h 21600"/>
              <a:gd name="T6" fmla="*/ 0 w 21600"/>
              <a:gd name="T7" fmla="*/ 15429 h 21600"/>
              <a:gd name="T8" fmla="*/ 6171 w 21600"/>
              <a:gd name="T9" fmla="*/ 21600 h 21600"/>
              <a:gd name="T10" fmla="*/ 12343 w 21600"/>
              <a:gd name="T11" fmla="*/ 18514 h 21600"/>
              <a:gd name="T12" fmla="*/ 18514 w 21600"/>
              <a:gd name="T13" fmla="*/ 12343 h 21600"/>
              <a:gd name="T14" fmla="*/ 21600 w 21600"/>
              <a:gd name="T15" fmla="*/ 6171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rgbClr val="99CC00"/>
          </a:solidFill>
          <a:ln w="9525" cap="flat" cmpd="sng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4224655" y="3695700"/>
            <a:ext cx="4163695" cy="248666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940435" y="4225925"/>
            <a:ext cx="283527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hlink"/>
              </a:buClr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著作权的归属由委托人与受托人通过</a:t>
            </a:r>
            <a:r>
              <a:rPr lang="zh-CN" altLang="en-US" sz="2000" dirty="0">
                <a:solidFill>
                  <a:srgbClr val="CC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合同约定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457835" y="1669415"/>
            <a:ext cx="8380730" cy="4845050"/>
          </a:xfrm>
        </p:spPr>
        <p:txBody>
          <a:bodyPr>
            <a:noAutofit/>
          </a:bodyPr>
          <a:lstStyle/>
          <a:p>
            <a:pPr marL="457200" indent="-457200" algn="l" fontAlgn="auto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代笔作品：由他人执笔，本人审阅定稿并以本人名义发表的报告、讲话等作品</a:t>
            </a:r>
          </a:p>
          <a:p>
            <a:pPr marL="817245" algn="l" fontAlgn="auto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法人作品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</a:p>
          <a:p>
            <a:pPr marL="817245" algn="l" fontAlgn="auto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非法人作品</a:t>
            </a:r>
          </a:p>
          <a:p>
            <a:pPr marL="1375410" indent="-342900" algn="l" fontAlgn="auto">
              <a:lnSpc>
                <a:spcPct val="12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报告人或者讲话人（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本人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+ 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支付适当报酬</a:t>
            </a:r>
          </a:p>
          <a:p>
            <a:pPr marL="457200" indent="-457200" algn="l" fontAlgn="auto">
              <a:lnSpc>
                <a:spcPct val="120000"/>
              </a:lnSpc>
              <a:spcBef>
                <a:spcPts val="1200"/>
              </a:spcBef>
              <a:buClrTx/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自传体作品：当事人合意以该特定人物经历为题材完成的作品</a:t>
            </a:r>
          </a:p>
          <a:p>
            <a:pPr marL="817245" algn="l" fontAlgn="auto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约定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优先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marL="817245" algn="l" fontAlgn="auto">
              <a:lnSpc>
                <a:spcPct val="12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没有约定或者约定不明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375410" indent="-342900" algn="l" fontAlgn="auto">
              <a:lnSpc>
                <a:spcPct val="120000"/>
              </a:lnSpc>
              <a:spcBef>
                <a:spcPts val="0"/>
              </a:spcBef>
              <a:buClrTx/>
              <a:buSzTx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该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特定人物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+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可以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支付适当报酬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  <a:hlinkClick r:id="rId2" action="ppaction://hlinkfile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51155" y="916305"/>
            <a:ext cx="7818755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ea typeface="黑体" panose="02010609060101010101" pitchFamily="49" charset="-122"/>
              </a:rPr>
              <a:t>特殊类型</a:t>
            </a:r>
            <a:endParaRPr lang="zh-CN" altLang="en-US" sz="2800" dirty="0">
              <a:latin typeface="华文楷体" panose="02010600040101010101" pitchFamily="2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509270" y="1010920"/>
            <a:ext cx="711263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dirty="0">
                <a:ea typeface="黑体" panose="02010609060101010101" pitchFamily="49" charset="-122"/>
              </a:rPr>
              <a:t>四、原件所有人的特别权利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47700" y="1663065"/>
            <a:ext cx="806767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C3300"/>
              </a:buClr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美术与摄影作品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</a:p>
          <a:p>
            <a:pPr marL="702310" indent="-342900" fontAlgn="auto">
              <a:lnSpc>
                <a:spcPct val="150000"/>
              </a:lnSpc>
              <a:buClr>
                <a:srgbClr val="CC3300"/>
              </a:buClr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原件的所有人对作品原件享有所有权</a:t>
            </a:r>
          </a:p>
          <a:p>
            <a:pPr marL="702310" indent="-342900" fontAlgn="auto">
              <a:lnSpc>
                <a:spcPct val="150000"/>
              </a:lnSpc>
              <a:buClr>
                <a:srgbClr val="CC3300"/>
              </a:buClr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作者对美术、摄影作品享有著作权</a:t>
            </a:r>
          </a:p>
          <a:p>
            <a:pPr marL="702310" indent="-342900" fontAlgn="auto">
              <a:lnSpc>
                <a:spcPct val="150000"/>
              </a:lnSpc>
              <a:buClr>
                <a:srgbClr val="CC33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美术、摄影作品原件的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展览权由原件所有人享有</a:t>
            </a:r>
          </a:p>
          <a:p>
            <a:pPr marL="702310" indent="-342900" fontAlgn="auto">
              <a:lnSpc>
                <a:spcPct val="150000"/>
              </a:lnSpc>
              <a:buClr>
                <a:srgbClr val="CC3300"/>
              </a:buCl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未发表：原件所有人展览该原件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不侵犯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作者发表权</a:t>
            </a:r>
          </a:p>
          <a:p>
            <a:pPr marL="342900" indent="-342900" algn="l" fontAlgn="auto">
              <a:lnSpc>
                <a:spcPct val="150000"/>
              </a:lnSpc>
              <a:buClr>
                <a:srgbClr val="CC3300"/>
              </a:buClr>
              <a:buSzTx/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作者身份不明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的作品：</a:t>
            </a:r>
          </a:p>
          <a:p>
            <a:pPr marL="702310" indent="-342900" algn="l" fontAlgn="auto">
              <a:lnSpc>
                <a:spcPct val="150000"/>
              </a:lnSpc>
              <a:buClr>
                <a:srgbClr val="CC3300"/>
              </a:buClr>
              <a:buSzTx/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由原件所有人行使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除署名权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以外的其他著作权</a:t>
            </a:r>
          </a:p>
          <a:p>
            <a:pPr marL="702310" indent="-342900" algn="l" fontAlgn="auto">
              <a:lnSpc>
                <a:spcPct val="150000"/>
              </a:lnSpc>
              <a:buClr>
                <a:srgbClr val="CC3300"/>
              </a:buClr>
              <a:buSzTx/>
              <a:buFont typeface="Wingdings" panose="05000000000000000000" charset="0"/>
              <a:buChar char="u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作者身份确定后，由作者或者其继承人行使著作权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/>
        </p:nvGrpSpPr>
        <p:grpSpPr bwMode="auto">
          <a:xfrm>
            <a:off x="935355" y="1836420"/>
            <a:ext cx="7588885" cy="3761740"/>
            <a:chOff x="34055" y="-1171138"/>
            <a:chExt cx="7226902" cy="3188375"/>
          </a:xfrm>
        </p:grpSpPr>
        <p:sp>
          <p:nvSpPr>
            <p:cNvPr id="7" name="圆角矩形 14"/>
            <p:cNvSpPr>
              <a:spLocks noChangeArrowheads="1"/>
            </p:cNvSpPr>
            <p:nvPr/>
          </p:nvSpPr>
          <p:spPr bwMode="auto">
            <a:xfrm>
              <a:off x="34055" y="-1171138"/>
              <a:ext cx="7226902" cy="3188375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圆角矩形 4"/>
            <p:cNvSpPr>
              <a:spLocks noChangeArrowheads="1"/>
            </p:cNvSpPr>
            <p:nvPr/>
          </p:nvSpPr>
          <p:spPr bwMode="auto">
            <a:xfrm>
              <a:off x="208212" y="-1042597"/>
              <a:ext cx="7005578" cy="2934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tIns="91440" bIns="91440" anchor="ctr"/>
            <a:lstStyle/>
            <a:p>
              <a:pPr marL="342900" indent="-342900" defTabSz="914400" fontAlgn="base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charset="0"/>
                <a:buChar char="Ø"/>
              </a:pPr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作者：</a:t>
              </a: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直接</a:t>
              </a:r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创作</a:t>
              </a:r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作品的</a:t>
              </a: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自然人</a:t>
              </a:r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，对作品的独创性作出了</a:t>
              </a:r>
              <a:r>
                <a:rPr lang="zh-CN" altLang="en-US" sz="20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实质性贡献</a:t>
              </a:r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的人。</a:t>
              </a:r>
              <a:endPara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342900" indent="-342900" defTabSz="914400" fontAlgn="base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charset="0"/>
                <a:buChar char="Ø"/>
              </a:pPr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构成条件：</a:t>
              </a:r>
              <a:endPara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702310" indent="-342900" defTabSz="914400" fontAlgn="base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charset="0"/>
                <a:buChar char="n"/>
              </a:pPr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具有思维能力</a:t>
              </a:r>
            </a:p>
            <a:p>
              <a:pPr marL="702310" indent="-342900" defTabSz="914400" fontAlgn="base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charset="0"/>
                <a:buChar char="n"/>
              </a:pPr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实际创作作品</a:t>
              </a:r>
            </a:p>
            <a:p>
              <a:pPr marL="1061720" indent="-342900" defTabSz="914400" fontAlgn="base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创作：直接产生文学、艺术和科学作品的智力活动</a:t>
              </a:r>
            </a:p>
            <a:p>
              <a:pPr marL="1061720" indent="-342900" defTabSz="914400" fontAlgn="base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排除：为他人创作进行组织工作，提供咨询意见、物质条件或者进行其他辅助工作</a:t>
              </a:r>
            </a:p>
          </p:txBody>
        </p:sp>
      </p:grp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572770" y="1284605"/>
            <a:ext cx="2938780" cy="734060"/>
          </a:xfrm>
          <a:prstGeom prst="roundRect">
            <a:avLst>
              <a:gd name="adj" fmla="val 11917"/>
            </a:avLst>
          </a:prstGeom>
          <a:gradFill rotWithShape="1">
            <a:gsLst>
              <a:gs pos="0">
                <a:srgbClr val="99CC00"/>
              </a:gs>
              <a:gs pos="100000">
                <a:srgbClr val="698C00"/>
              </a:gs>
            </a:gsLst>
            <a:lin ang="5400000" scaled="1"/>
          </a:gradFill>
          <a:ln w="25400" cap="flat" cmpd="sng">
            <a:solidFill>
              <a:srgbClr val="FEFEF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、自然人作者</a:t>
            </a:r>
            <a:endParaRPr lang="zh-CN" altLang="en-US" sz="24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mb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2530"/>
          <p:cNvSpPr>
            <a:spLocks noGrp="1"/>
          </p:cNvSpPr>
          <p:nvPr/>
        </p:nvSpPr>
        <p:spPr>
          <a:xfrm>
            <a:off x="370205" y="1105535"/>
            <a:ext cx="5304790" cy="65595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t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•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0"/>
              </a:lnSpc>
              <a:spcBef>
                <a:spcPts val="0"/>
              </a:spcBef>
              <a:buNone/>
            </a:pPr>
            <a:endParaRPr lang="en-US" altLang="zh-CN" sz="750" dirty="0">
              <a:ea typeface="幼圆" panose="02010509060101010101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讨论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1</a:t>
            </a:r>
            <a:r>
              <a:rPr lang="zh-CN" altLang="en-US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：概念逻辑</a:t>
            </a:r>
            <a:endParaRPr lang="zh-CN" altLang="en-US" sz="2100" dirty="0">
              <a:effectLst/>
              <a:latin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微信图片_20210321193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415"/>
            <a:ext cx="9144000" cy="249237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2530"/>
          <p:cNvSpPr>
            <a:spLocks noGrp="1"/>
          </p:cNvSpPr>
          <p:nvPr/>
        </p:nvSpPr>
        <p:spPr>
          <a:xfrm>
            <a:off x="370205" y="1105535"/>
            <a:ext cx="5304790" cy="655955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t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•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0"/>
              </a:lnSpc>
              <a:spcBef>
                <a:spcPts val="0"/>
              </a:spcBef>
              <a:buNone/>
            </a:pPr>
            <a:endParaRPr lang="en-US" altLang="zh-CN" sz="750" dirty="0">
              <a:ea typeface="幼圆" panose="02010509060101010101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讨论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2</a:t>
            </a:r>
            <a:r>
              <a:rPr lang="zh-CN" altLang="en-US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：创作过程需要创作意识吗？</a:t>
            </a:r>
            <a:endParaRPr lang="zh-CN" altLang="en-US" sz="2100" dirty="0">
              <a:effectLst/>
              <a:latin typeface="宋体" panose="02010600030101010101" pitchFamily="2" charset="-122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100" dirty="0">
              <a:effectLst/>
              <a:latin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" y="1825625"/>
            <a:ext cx="2987675" cy="3933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607" y="1890467"/>
            <a:ext cx="2904110" cy="43725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0" y="2342515"/>
            <a:ext cx="4070350" cy="434213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8434"/>
          <p:cNvSpPr>
            <a:spLocks noGrp="1"/>
          </p:cNvSpPr>
          <p:nvPr/>
        </p:nvSpPr>
        <p:spPr>
          <a:xfrm>
            <a:off x="1315085" y="4017010"/>
            <a:ext cx="7065010" cy="1647825"/>
          </a:xfrm>
          <a:prstGeom prst="rect">
            <a:avLst/>
          </a:prstGeom>
          <a:noFill/>
          <a:ln w="285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t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•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法人成为作者的理由：出资委托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V. 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意志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V. 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拟制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法人作者的构成条件是否需要法人署名？</a:t>
            </a:r>
          </a:p>
          <a:p>
            <a:pPr marL="0" algn="l">
              <a:lnSpc>
                <a:spcPct val="135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dirty="0"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7" name="Group 2"/>
          <p:cNvGrpSpPr/>
          <p:nvPr/>
        </p:nvGrpSpPr>
        <p:grpSpPr bwMode="auto">
          <a:xfrm>
            <a:off x="1184275" y="1724025"/>
            <a:ext cx="7409180" cy="2113281"/>
            <a:chOff x="34055" y="-1171138"/>
            <a:chExt cx="7659287" cy="1580267"/>
          </a:xfrm>
        </p:grpSpPr>
        <p:sp>
          <p:nvSpPr>
            <p:cNvPr id="8" name="圆角矩形 14"/>
            <p:cNvSpPr>
              <a:spLocks noChangeArrowheads="1"/>
            </p:cNvSpPr>
            <p:nvPr/>
          </p:nvSpPr>
          <p:spPr bwMode="auto">
            <a:xfrm>
              <a:off x="34055" y="-1171138"/>
              <a:ext cx="7659287" cy="158026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8B3E9"/>
                </a:gs>
                <a:gs pos="34999">
                  <a:srgbClr val="D8C9F0"/>
                </a:gs>
                <a:gs pos="100000">
                  <a:srgbClr val="EFE8FA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圆角矩形 4"/>
            <p:cNvSpPr>
              <a:spLocks noChangeArrowheads="1"/>
            </p:cNvSpPr>
            <p:nvPr/>
          </p:nvSpPr>
          <p:spPr bwMode="auto">
            <a:xfrm>
              <a:off x="168558" y="-1027570"/>
              <a:ext cx="7451920" cy="1177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tIns="91440" bIns="91440" anchor="ctr"/>
            <a:lstStyle/>
            <a:p>
              <a:pPr defTabSz="914400" fontAlgn="base">
                <a:lnSpc>
                  <a:spcPct val="135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由法人或者非法人组织</a:t>
              </a:r>
              <a:r>
                <a:rPr lang="zh-CN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主持</a:t>
              </a:r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，代表法人或者非法人组织</a:t>
              </a:r>
              <a:r>
                <a:rPr lang="zh-CN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意志</a:t>
              </a:r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创作，并由法人或者</a:t>
              </a:r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非法人组织</a:t>
              </a:r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承担</a:t>
              </a:r>
              <a:r>
                <a:rPr lang="zh-CN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责任</a:t>
              </a:r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的作品，法人或者</a:t>
              </a:r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+mn-ea"/>
                </a:rPr>
                <a:t>非法人组织</a:t>
              </a:r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视为作者</a:t>
              </a:r>
            </a:p>
          </p:txBody>
        </p:sp>
      </p:grpSp>
      <p:sp>
        <p:nvSpPr>
          <p:cNvPr id="6" name="AutoShape 15"/>
          <p:cNvSpPr>
            <a:spLocks noChangeArrowheads="1"/>
          </p:cNvSpPr>
          <p:nvPr/>
        </p:nvSpPr>
        <p:spPr bwMode="auto">
          <a:xfrm>
            <a:off x="417830" y="1217930"/>
            <a:ext cx="2420620" cy="695960"/>
          </a:xfrm>
          <a:prstGeom prst="roundRect">
            <a:avLst>
              <a:gd name="adj" fmla="val 11917"/>
            </a:avLst>
          </a:prstGeom>
          <a:gradFill rotWithShape="1">
            <a:gsLst>
              <a:gs pos="0">
                <a:srgbClr val="99CC00"/>
              </a:gs>
              <a:gs pos="100000">
                <a:srgbClr val="698C00"/>
              </a:gs>
            </a:gsLst>
            <a:lin ang="5400000" scaled="1"/>
          </a:gradFill>
          <a:ln w="25400" cap="flat" cmpd="sng">
            <a:solidFill>
              <a:srgbClr val="FEFEFE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、法人作者</a:t>
            </a:r>
            <a:endParaRPr lang="zh-CN" altLang="en-US" sz="2400" b="1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8434"/>
          <p:cNvSpPr>
            <a:spLocks noGrp="1"/>
          </p:cNvSpPr>
          <p:nvPr/>
        </p:nvSpPr>
        <p:spPr>
          <a:xfrm>
            <a:off x="582930" y="1981200"/>
            <a:ext cx="7992110" cy="4165600"/>
          </a:xfrm>
          <a:prstGeom prst="rect">
            <a:avLst/>
          </a:prstGeom>
          <a:noFill/>
          <a:ln w="28575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ysDot"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t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•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effectLst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非法人组织：不具有法人资格，但是能够依法以自己的名义从事民事活动的组织，包括个人独资企业、合伙企业、不具有法人资格的专业服务机构等</a:t>
            </a:r>
            <a:endParaRPr lang="en-US" altLang="zh-CN" sz="1800" dirty="0">
              <a:effectLst/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sz="1800" dirty="0">
              <a:effectLst/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5" y="3503295"/>
            <a:ext cx="4497070" cy="2941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675" y="3273005"/>
            <a:ext cx="3011170" cy="2210199"/>
          </a:xfrm>
          <a:prstGeom prst="rect">
            <a:avLst/>
          </a:prstGeom>
        </p:spPr>
      </p:pic>
      <p:sp>
        <p:nvSpPr>
          <p:cNvPr id="6" name="文本占位符 22530"/>
          <p:cNvSpPr>
            <a:spLocks noGrp="1"/>
          </p:cNvSpPr>
          <p:nvPr/>
        </p:nvSpPr>
        <p:spPr>
          <a:xfrm>
            <a:off x="582930" y="1105535"/>
            <a:ext cx="5212080" cy="78486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t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•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buNone/>
            </a:pPr>
            <a:endParaRPr lang="en-US" altLang="zh-CN" sz="750" dirty="0">
              <a:ea typeface="幼圆" panose="02010509060101010101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讨论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1</a:t>
            </a:r>
            <a:r>
              <a:rPr lang="zh-CN" altLang="en-US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：如何理解非法人组织？</a:t>
            </a:r>
            <a:endParaRPr lang="zh-CN" altLang="en-US" sz="2000" dirty="0">
              <a:effectLst/>
              <a:latin typeface="宋体" panose="02010600030101010101" pitchFamily="2" charset="-122"/>
              <a:ea typeface="幼圆" panose="02010509060101010101" charset="-122"/>
              <a:sym typeface="+mn-ea"/>
            </a:endParaRPr>
          </a:p>
        </p:txBody>
      </p:sp>
    </p:spTree>
  </p:cSld>
  <p:clrMapOvr>
    <a:masterClrMapping/>
  </p:clrMapOvr>
  <p:transition spd="slow">
    <p:comb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2530"/>
          <p:cNvSpPr>
            <a:spLocks noGrp="1"/>
          </p:cNvSpPr>
          <p:nvPr/>
        </p:nvSpPr>
        <p:spPr>
          <a:xfrm>
            <a:off x="517843" y="1215168"/>
            <a:ext cx="5304894" cy="78508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u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t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•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–"/>
              <a:defRPr sz="32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buNone/>
            </a:pPr>
            <a:endParaRPr lang="en-US" altLang="zh-CN" sz="750" dirty="0">
              <a:ea typeface="幼圆" panose="02010509060101010101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讨论</a:t>
            </a:r>
            <a:r>
              <a:rPr lang="en-US" altLang="zh-CN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2</a:t>
            </a:r>
            <a:r>
              <a:rPr lang="zh-CN" altLang="en-US" sz="2000" dirty="0">
                <a:effectLst/>
                <a:latin typeface="宋体" panose="02010600030101010101" pitchFamily="2" charset="-122"/>
                <a:ea typeface="幼圆" panose="02010509060101010101" charset="-122"/>
              </a:rPr>
              <a:t>：非人可否作者化？</a:t>
            </a:r>
            <a:endParaRPr lang="zh-CN" altLang="en-US" sz="2100" dirty="0">
              <a:effectLst/>
              <a:latin typeface="宋体" panose="02010600030101010101" pitchFamily="2" charset="-122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100" dirty="0">
              <a:effectLst/>
              <a:latin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2193925"/>
            <a:ext cx="4578985" cy="341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20" y="2776856"/>
            <a:ext cx="4182745" cy="3277906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theme/theme1.xml><?xml version="1.0" encoding="utf-8"?>
<a:theme xmlns:a="http://schemas.openxmlformats.org/drawingml/2006/main" name="第二章 知识产权前沿问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第二章 知识产权前沿问题</Template>
  <TotalTime>242</TotalTime>
  <Words>1798</Words>
  <Application>Microsoft Office PowerPoint</Application>
  <PresentationFormat>全屏显示(4:3)</PresentationFormat>
  <Paragraphs>165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等线</vt:lpstr>
      <vt:lpstr>华文楷体</vt:lpstr>
      <vt:lpstr>华文行楷</vt:lpstr>
      <vt:lpstr>楷体</vt:lpstr>
      <vt:lpstr>宋体</vt:lpstr>
      <vt:lpstr>微软雅黑</vt:lpstr>
      <vt:lpstr>幼圆</vt:lpstr>
      <vt:lpstr>Arial</vt:lpstr>
      <vt:lpstr>Calibri</vt:lpstr>
      <vt:lpstr>Wingdings</vt:lpstr>
      <vt:lpstr>第二章 知识产权前沿问题</vt:lpstr>
      <vt:lpstr>第五章    著作权的主体与归属</vt:lpstr>
      <vt:lpstr>第一节  著作权主体</vt:lpstr>
      <vt:lpstr>一、作者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   著作权归属：创作者中心</vt:lpstr>
      <vt:lpstr>PowerPoint 演示文稿</vt:lpstr>
      <vt:lpstr>一、创作者中心内涵</vt:lpstr>
      <vt:lpstr>PowerPoint 演示文稿</vt:lpstr>
      <vt:lpstr>学理理解：不得侵犯原作品的著作权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   著作权归属：特别安排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中国特色知识产权法学创新团队</dc:title>
  <dc:creator>yu FU</dc:creator>
  <cp:lastModifiedBy>以灰 以灰</cp:lastModifiedBy>
  <cp:revision>692</cp:revision>
  <dcterms:created xsi:type="dcterms:W3CDTF">2017-06-15T12:42:00Z</dcterms:created>
  <dcterms:modified xsi:type="dcterms:W3CDTF">2022-05-29T15:43:32Z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B3740188F92C4313A692C5C496F63966</vt:lpwstr>
  </property>
</Properties>
</file>